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94" r:id="rId2"/>
    <p:sldId id="323" r:id="rId3"/>
    <p:sldId id="324" r:id="rId4"/>
    <p:sldId id="325" r:id="rId5"/>
    <p:sldId id="327" r:id="rId6"/>
    <p:sldId id="328" r:id="rId7"/>
    <p:sldId id="334" r:id="rId8"/>
    <p:sldId id="382" r:id="rId9"/>
    <p:sldId id="383" r:id="rId10"/>
    <p:sldId id="392" r:id="rId11"/>
    <p:sldId id="384" r:id="rId12"/>
    <p:sldId id="385" r:id="rId13"/>
    <p:sldId id="386" r:id="rId14"/>
    <p:sldId id="394" r:id="rId15"/>
    <p:sldId id="381" r:id="rId16"/>
    <p:sldId id="389" r:id="rId17"/>
    <p:sldId id="390" r:id="rId18"/>
    <p:sldId id="391" r:id="rId19"/>
    <p:sldId id="507" r:id="rId20"/>
    <p:sldId id="401" r:id="rId21"/>
    <p:sldId id="402" r:id="rId22"/>
    <p:sldId id="400" r:id="rId23"/>
    <p:sldId id="398" r:id="rId24"/>
    <p:sldId id="399" r:id="rId25"/>
    <p:sldId id="396" r:id="rId26"/>
    <p:sldId id="395" r:id="rId27"/>
    <p:sldId id="521" r:id="rId28"/>
    <p:sldId id="429" r:id="rId29"/>
    <p:sldId id="406" r:id="rId30"/>
    <p:sldId id="403" r:id="rId31"/>
    <p:sldId id="404" r:id="rId32"/>
    <p:sldId id="405" r:id="rId33"/>
    <p:sldId id="367" r:id="rId34"/>
    <p:sldId id="523" r:id="rId35"/>
    <p:sldId id="453" r:id="rId36"/>
    <p:sldId id="501" r:id="rId37"/>
    <p:sldId id="413" r:id="rId38"/>
    <p:sldId id="502" r:id="rId39"/>
    <p:sldId id="503" r:id="rId40"/>
    <p:sldId id="504" r:id="rId41"/>
    <p:sldId id="494" r:id="rId42"/>
    <p:sldId id="408" r:id="rId43"/>
    <p:sldId id="526" r:id="rId44"/>
    <p:sldId id="475" r:id="rId45"/>
    <p:sldId id="476" r:id="rId46"/>
    <p:sldId id="477" r:id="rId47"/>
    <p:sldId id="409" r:id="rId48"/>
    <p:sldId id="410" r:id="rId49"/>
    <p:sldId id="388" r:id="rId50"/>
    <p:sldId id="478" r:id="rId51"/>
    <p:sldId id="479" r:id="rId52"/>
    <p:sldId id="411" r:id="rId53"/>
    <p:sldId id="412" r:id="rId54"/>
    <p:sldId id="414" r:id="rId55"/>
    <p:sldId id="415" r:id="rId56"/>
    <p:sldId id="416" r:id="rId57"/>
    <p:sldId id="417" r:id="rId58"/>
    <p:sldId id="508" r:id="rId59"/>
    <p:sldId id="524" r:id="rId60"/>
    <p:sldId id="505" r:id="rId61"/>
    <p:sldId id="481" r:id="rId62"/>
    <p:sldId id="482" r:id="rId63"/>
    <p:sldId id="397" r:id="rId64"/>
    <p:sldId id="455" r:id="rId65"/>
    <p:sldId id="456" r:id="rId66"/>
    <p:sldId id="457" r:id="rId67"/>
    <p:sldId id="458" r:id="rId68"/>
    <p:sldId id="459" r:id="rId69"/>
    <p:sldId id="512" r:id="rId70"/>
    <p:sldId id="525" r:id="rId71"/>
    <p:sldId id="506" r:id="rId72"/>
    <p:sldId id="517" r:id="rId73"/>
    <p:sldId id="528" r:id="rId74"/>
    <p:sldId id="520" r:id="rId75"/>
    <p:sldId id="518" r:id="rId76"/>
    <p:sldId id="483" r:id="rId77"/>
    <p:sldId id="519" r:id="rId78"/>
    <p:sldId id="522" r:id="rId79"/>
    <p:sldId id="485" r:id="rId80"/>
    <p:sldId id="510" r:id="rId81"/>
    <p:sldId id="511" r:id="rId82"/>
    <p:sldId id="514" r:id="rId83"/>
    <p:sldId id="516" r:id="rId84"/>
    <p:sldId id="329" r:id="rId85"/>
  </p:sldIdLst>
  <p:sldSz cx="12161838" cy="6858000"/>
  <p:notesSz cx="6858000" cy="9144000"/>
  <p:custDataLst>
    <p:tags r:id="rId88"/>
  </p:custDataLst>
  <p:defaultTextStyle>
    <a:defPPr>
      <a:defRPr lang="en-US"/>
    </a:defPPr>
    <a:lvl1pPr marL="0" algn="l" defTabSz="914276" rtl="0" eaLnBrk="1" latinLnBrk="0" hangingPunct="1">
      <a:defRPr sz="1900" kern="1200">
        <a:solidFill>
          <a:schemeClr val="tx1"/>
        </a:solidFill>
        <a:latin typeface="+mn-lt"/>
        <a:ea typeface="+mn-ea"/>
        <a:cs typeface="+mn-cs"/>
      </a:defRPr>
    </a:lvl1pPr>
    <a:lvl2pPr marL="457138" algn="l" defTabSz="914276" rtl="0" eaLnBrk="1" latinLnBrk="0" hangingPunct="1">
      <a:defRPr sz="1900" kern="1200">
        <a:solidFill>
          <a:schemeClr val="tx1"/>
        </a:solidFill>
        <a:latin typeface="+mn-lt"/>
        <a:ea typeface="+mn-ea"/>
        <a:cs typeface="+mn-cs"/>
      </a:defRPr>
    </a:lvl2pPr>
    <a:lvl3pPr marL="914276" algn="l" defTabSz="914276" rtl="0" eaLnBrk="1" latinLnBrk="0" hangingPunct="1">
      <a:defRPr sz="1900" kern="1200">
        <a:solidFill>
          <a:schemeClr val="tx1"/>
        </a:solidFill>
        <a:latin typeface="+mn-lt"/>
        <a:ea typeface="+mn-ea"/>
        <a:cs typeface="+mn-cs"/>
      </a:defRPr>
    </a:lvl3pPr>
    <a:lvl4pPr marL="1371414" algn="l" defTabSz="914276" rtl="0" eaLnBrk="1" latinLnBrk="0" hangingPunct="1">
      <a:defRPr sz="1900" kern="1200">
        <a:solidFill>
          <a:schemeClr val="tx1"/>
        </a:solidFill>
        <a:latin typeface="+mn-lt"/>
        <a:ea typeface="+mn-ea"/>
        <a:cs typeface="+mn-cs"/>
      </a:defRPr>
    </a:lvl4pPr>
    <a:lvl5pPr marL="1828552" algn="l" defTabSz="914276" rtl="0" eaLnBrk="1" latinLnBrk="0" hangingPunct="1">
      <a:defRPr sz="1900" kern="1200">
        <a:solidFill>
          <a:schemeClr val="tx1"/>
        </a:solidFill>
        <a:latin typeface="+mn-lt"/>
        <a:ea typeface="+mn-ea"/>
        <a:cs typeface="+mn-cs"/>
      </a:defRPr>
    </a:lvl5pPr>
    <a:lvl6pPr marL="2285690" algn="l" defTabSz="914276" rtl="0" eaLnBrk="1" latinLnBrk="0" hangingPunct="1">
      <a:defRPr sz="1900" kern="1200">
        <a:solidFill>
          <a:schemeClr val="tx1"/>
        </a:solidFill>
        <a:latin typeface="+mn-lt"/>
        <a:ea typeface="+mn-ea"/>
        <a:cs typeface="+mn-cs"/>
      </a:defRPr>
    </a:lvl6pPr>
    <a:lvl7pPr marL="2742828" algn="l" defTabSz="914276" rtl="0" eaLnBrk="1" latinLnBrk="0" hangingPunct="1">
      <a:defRPr sz="1900" kern="1200">
        <a:solidFill>
          <a:schemeClr val="tx1"/>
        </a:solidFill>
        <a:latin typeface="+mn-lt"/>
        <a:ea typeface="+mn-ea"/>
        <a:cs typeface="+mn-cs"/>
      </a:defRPr>
    </a:lvl7pPr>
    <a:lvl8pPr marL="3199965" algn="l" defTabSz="914276" rtl="0" eaLnBrk="1" latinLnBrk="0" hangingPunct="1">
      <a:defRPr sz="1900" kern="1200">
        <a:solidFill>
          <a:schemeClr val="tx1"/>
        </a:solidFill>
        <a:latin typeface="+mn-lt"/>
        <a:ea typeface="+mn-ea"/>
        <a:cs typeface="+mn-cs"/>
      </a:defRPr>
    </a:lvl8pPr>
    <a:lvl9pPr marL="3657103" algn="l" defTabSz="91427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6" userDrawn="1">
          <p15:clr>
            <a:srgbClr val="A4A3A4"/>
          </p15:clr>
        </p15:guide>
        <p15:guide id="4" pos="7479" userDrawn="1">
          <p15:clr>
            <a:srgbClr val="A4A3A4"/>
          </p15:clr>
        </p15:guide>
        <p15:guide id="5" pos="55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brina Castro" initials="ZC" lastIdx="12" clrIdx="0">
    <p:extLst>
      <p:ext uri="{19B8F6BF-5375-455C-9EA6-DF929625EA0E}">
        <p15:presenceInfo xmlns:p15="http://schemas.microsoft.com/office/powerpoint/2012/main" userId="Zabrina Cast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E3E3E4"/>
    <a:srgbClr val="DED2C3"/>
    <a:srgbClr val="BBAFA1"/>
    <a:srgbClr val="CDC5AE"/>
    <a:srgbClr val="E5DFC9"/>
    <a:srgbClr val="F6F4E7"/>
    <a:srgbClr val="C8C3B8"/>
    <a:srgbClr val="CAC6BA"/>
    <a:srgbClr val="CDC5C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8" autoAdjust="0"/>
    <p:restoredTop sz="98742" autoAdjust="0"/>
  </p:normalViewPr>
  <p:slideViewPr>
    <p:cSldViewPr>
      <p:cViewPr varScale="1">
        <p:scale>
          <a:sx n="82" d="100"/>
          <a:sy n="82" d="100"/>
        </p:scale>
        <p:origin x="677" y="67"/>
      </p:cViewPr>
      <p:guideLst>
        <p:guide orient="horz" pos="1776"/>
        <p:guide pos="7479"/>
        <p:guide pos="551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056"/>
    </p:cViewPr>
  </p:sorterViewPr>
  <p:notesViewPr>
    <p:cSldViewPr showGuides="1">
      <p:cViewPr varScale="1">
        <p:scale>
          <a:sx n="52" d="100"/>
          <a:sy n="52" d="100"/>
        </p:scale>
        <p:origin x="201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EBC801-63DE-48F8-A04C-4739FA19731D}" type="datetimeFigureOut">
              <a:rPr lang="en-CA" smtClean="0"/>
              <a:t>2020-07-04</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3E45EA-6B6D-4B17-A3DC-9A79916A56F4}" type="slidenum">
              <a:rPr lang="en-CA" smtClean="0"/>
              <a:t>‹#›</a:t>
            </a:fld>
            <a:endParaRPr lang="en-CA"/>
          </a:p>
        </p:txBody>
      </p:sp>
    </p:spTree>
    <p:extLst>
      <p:ext uri="{BB962C8B-B14F-4D97-AF65-F5344CB8AC3E}">
        <p14:creationId xmlns:p14="http://schemas.microsoft.com/office/powerpoint/2010/main" val="10773908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D8F6E-C1F7-4808-AE1B-2E3CEAB0DF51}" type="datetimeFigureOut">
              <a:rPr lang="en-CA" smtClean="0"/>
              <a:t>2020-07-04</a:t>
            </a:fld>
            <a:endParaRPr lang="en-CA"/>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CEE269-D5B8-4A80-B47E-967A0416FDA4}" type="slidenum">
              <a:rPr lang="en-CA" smtClean="0"/>
              <a:t>‹#›</a:t>
            </a:fld>
            <a:endParaRPr lang="en-CA"/>
          </a:p>
        </p:txBody>
      </p:sp>
    </p:spTree>
    <p:extLst>
      <p:ext uri="{BB962C8B-B14F-4D97-AF65-F5344CB8AC3E}">
        <p14:creationId xmlns:p14="http://schemas.microsoft.com/office/powerpoint/2010/main" val="2375422476"/>
      </p:ext>
    </p:extLst>
  </p:cSld>
  <p:clrMap bg1="lt1" tx1="dk1" bg2="lt2" tx2="dk2" accent1="accent1" accent2="accent2" accent3="accent3" accent4="accent4" accent5="accent5" accent6="accent6" hlink="hlink" folHlink="folHlink"/>
  <p:hf hdr="0" ftr="0" dt="0"/>
  <p:notesStyle>
    <a:lvl1pPr marL="0" algn="l" defTabSz="914276" rtl="0" eaLnBrk="1" latinLnBrk="0" hangingPunct="1">
      <a:defRPr sz="1200" kern="1200">
        <a:solidFill>
          <a:schemeClr val="tx1"/>
        </a:solidFill>
        <a:latin typeface="+mn-lt"/>
        <a:ea typeface="+mn-ea"/>
        <a:cs typeface="+mn-cs"/>
      </a:defRPr>
    </a:lvl1pPr>
    <a:lvl2pPr marL="457138" algn="l" defTabSz="914276" rtl="0" eaLnBrk="1" latinLnBrk="0" hangingPunct="1">
      <a:defRPr sz="1200" kern="1200">
        <a:solidFill>
          <a:schemeClr val="tx1"/>
        </a:solidFill>
        <a:latin typeface="+mn-lt"/>
        <a:ea typeface="+mn-ea"/>
        <a:cs typeface="+mn-cs"/>
      </a:defRPr>
    </a:lvl2pPr>
    <a:lvl3pPr marL="914276" algn="l" defTabSz="914276" rtl="0" eaLnBrk="1" latinLnBrk="0" hangingPunct="1">
      <a:defRPr sz="1200" kern="1200">
        <a:solidFill>
          <a:schemeClr val="tx1"/>
        </a:solidFill>
        <a:latin typeface="+mn-lt"/>
        <a:ea typeface="+mn-ea"/>
        <a:cs typeface="+mn-cs"/>
      </a:defRPr>
    </a:lvl3pPr>
    <a:lvl4pPr marL="1371414" algn="l" defTabSz="914276" rtl="0" eaLnBrk="1" latinLnBrk="0" hangingPunct="1">
      <a:defRPr sz="1200" kern="1200">
        <a:solidFill>
          <a:schemeClr val="tx1"/>
        </a:solidFill>
        <a:latin typeface="+mn-lt"/>
        <a:ea typeface="+mn-ea"/>
        <a:cs typeface="+mn-cs"/>
      </a:defRPr>
    </a:lvl4pPr>
    <a:lvl5pPr marL="1828552" algn="l" defTabSz="914276" rtl="0" eaLnBrk="1" latinLnBrk="0" hangingPunct="1">
      <a:defRPr sz="1200" kern="1200">
        <a:solidFill>
          <a:schemeClr val="tx1"/>
        </a:solidFill>
        <a:latin typeface="+mn-lt"/>
        <a:ea typeface="+mn-ea"/>
        <a:cs typeface="+mn-cs"/>
      </a:defRPr>
    </a:lvl5pPr>
    <a:lvl6pPr marL="2285690" algn="l" defTabSz="914276" rtl="0" eaLnBrk="1" latinLnBrk="0" hangingPunct="1">
      <a:defRPr sz="1200" kern="1200">
        <a:solidFill>
          <a:schemeClr val="tx1"/>
        </a:solidFill>
        <a:latin typeface="+mn-lt"/>
        <a:ea typeface="+mn-ea"/>
        <a:cs typeface="+mn-cs"/>
      </a:defRPr>
    </a:lvl6pPr>
    <a:lvl7pPr marL="2742828" algn="l" defTabSz="914276" rtl="0" eaLnBrk="1" latinLnBrk="0" hangingPunct="1">
      <a:defRPr sz="1200" kern="1200">
        <a:solidFill>
          <a:schemeClr val="tx1"/>
        </a:solidFill>
        <a:latin typeface="+mn-lt"/>
        <a:ea typeface="+mn-ea"/>
        <a:cs typeface="+mn-cs"/>
      </a:defRPr>
    </a:lvl7pPr>
    <a:lvl8pPr marL="3199965" algn="l" defTabSz="914276" rtl="0" eaLnBrk="1" latinLnBrk="0" hangingPunct="1">
      <a:defRPr sz="1200" kern="1200">
        <a:solidFill>
          <a:schemeClr val="tx1"/>
        </a:solidFill>
        <a:latin typeface="+mn-lt"/>
        <a:ea typeface="+mn-ea"/>
        <a:cs typeface="+mn-cs"/>
      </a:defRPr>
    </a:lvl8pPr>
    <a:lvl9pPr marL="3657103" algn="l" defTabSz="914276"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 name="Content Placeholder 2"/>
          <p:cNvSpPr>
            <a:spLocks noGrp="1"/>
          </p:cNvSpPr>
          <p:nvPr>
            <p:ph idx="1" hasCustomPrompt="1"/>
          </p:nvPr>
        </p:nvSpPr>
        <p:spPr>
          <a:xfrm>
            <a:off x="10319" y="1"/>
            <a:ext cx="6070600" cy="6858000"/>
          </a:xfrm>
        </p:spPr>
        <p:txBody>
          <a:bodyPr/>
          <a:lstStyle>
            <a:lvl1pPr marL="0" indent="0" algn="ctr">
              <a:buFontTx/>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Image goes here</a:t>
            </a:r>
            <a:endParaRPr lang="en-CA" dirty="0"/>
          </a:p>
        </p:txBody>
      </p:sp>
      <p:sp>
        <p:nvSpPr>
          <p:cNvPr id="24" name="TextBox 23"/>
          <p:cNvSpPr txBox="1"/>
          <p:nvPr userDrawn="1"/>
        </p:nvSpPr>
        <p:spPr>
          <a:xfrm>
            <a:off x="487743" y="76199"/>
            <a:ext cx="11370051" cy="822960"/>
          </a:xfrm>
          <a:prstGeom prst="rect">
            <a:avLst/>
          </a:prstGeom>
          <a:solidFill>
            <a:schemeClr val="bg1"/>
          </a:solidFill>
        </p:spPr>
        <p:txBody>
          <a:bodyPr wrap="square" lIns="91428" tIns="45713" rIns="91428" bIns="45713" rtlCol="0">
            <a:spAutoFit/>
          </a:bodyPr>
          <a:lstStyle/>
          <a:p>
            <a:endParaRPr lang="en-CA" dirty="0"/>
          </a:p>
        </p:txBody>
      </p:sp>
    </p:spTree>
    <p:extLst>
      <p:ext uri="{BB962C8B-B14F-4D97-AF65-F5344CB8AC3E}">
        <p14:creationId xmlns:p14="http://schemas.microsoft.com/office/powerpoint/2010/main" val="265266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8092" y="6356352"/>
            <a:ext cx="2837762" cy="365125"/>
          </a:xfrm>
          <a:prstGeom prst="rect">
            <a:avLst/>
          </a:prstGeom>
        </p:spPr>
        <p:txBody>
          <a:bodyPr/>
          <a:lstStyle>
            <a:lvl1pPr>
              <a:defRPr/>
            </a:lvl1pPr>
          </a:lstStyle>
          <a:p>
            <a:endParaRPr lang="en-CA" dirty="0"/>
          </a:p>
        </p:txBody>
      </p:sp>
      <p:sp>
        <p:nvSpPr>
          <p:cNvPr id="12" name="Title 1"/>
          <p:cNvSpPr>
            <a:spLocks noGrp="1"/>
          </p:cNvSpPr>
          <p:nvPr>
            <p:ph type="title" hasCustomPrompt="1"/>
          </p:nvPr>
        </p:nvSpPr>
        <p:spPr>
          <a:xfrm>
            <a:off x="594360" y="5172894"/>
            <a:ext cx="10972800" cy="640080"/>
          </a:xfrm>
        </p:spPr>
        <p:txBody>
          <a:bodyPr>
            <a:noAutofit/>
          </a:bodyPr>
          <a:lstStyle>
            <a:lvl1pPr algn="ctr" defTabSz="914276" rtl="0" eaLnBrk="1" latinLnBrk="0" hangingPunct="1">
              <a:spcBef>
                <a:spcPct val="0"/>
              </a:spcBef>
              <a:buNone/>
              <a:defRPr lang="en-CA" sz="2800" kern="1200" dirty="0">
                <a:solidFill>
                  <a:schemeClr val="tx1">
                    <a:lumMod val="65000"/>
                    <a:lumOff val="35000"/>
                  </a:schemeClr>
                </a:solidFill>
                <a:effectLst/>
                <a:latin typeface="Arial" pitchFamily="34" charset="0"/>
                <a:ea typeface="+mj-ea"/>
                <a:cs typeface="Arial" pitchFamily="34" charset="0"/>
              </a:defRPr>
            </a:lvl1pPr>
          </a:lstStyle>
          <a:p>
            <a:r>
              <a:rPr lang="en-CA" dirty="0"/>
              <a:t>Title page</a:t>
            </a:r>
          </a:p>
        </p:txBody>
      </p:sp>
      <p:sp>
        <p:nvSpPr>
          <p:cNvPr id="13" name="Content Placeholder 2"/>
          <p:cNvSpPr>
            <a:spLocks noGrp="1"/>
          </p:cNvSpPr>
          <p:nvPr>
            <p:ph sz="half" idx="1"/>
          </p:nvPr>
        </p:nvSpPr>
        <p:spPr>
          <a:xfrm>
            <a:off x="1963630" y="1219200"/>
            <a:ext cx="8209241" cy="3657600"/>
          </a:xfrm>
        </p:spPr>
        <p:txBody>
          <a:bodyPr/>
          <a:lstStyle>
            <a:lvl1pPr>
              <a:defRPr sz="1600">
                <a:solidFill>
                  <a:srgbClr val="1C1C1C"/>
                </a:solidFill>
                <a:latin typeface="Arial" pitchFamily="34" charset="0"/>
                <a:cs typeface="Arial" pitchFamily="34" charset="0"/>
              </a:defRPr>
            </a:lvl1pPr>
            <a:lvl2pPr>
              <a:defRPr sz="1600">
                <a:solidFill>
                  <a:srgbClr val="1C1C1C"/>
                </a:solidFill>
                <a:latin typeface="Arial" pitchFamily="34" charset="0"/>
                <a:cs typeface="Arial" pitchFamily="34" charset="0"/>
              </a:defRPr>
            </a:lvl2pPr>
            <a:lvl3pPr>
              <a:defRPr sz="1600">
                <a:solidFill>
                  <a:srgbClr val="1C1C1C"/>
                </a:solidFill>
                <a:latin typeface="Arial" pitchFamily="34" charset="0"/>
                <a:cs typeface="Arial" pitchFamily="34" charset="0"/>
              </a:defRPr>
            </a:lvl3pPr>
            <a:lvl4pPr>
              <a:defRPr sz="1600">
                <a:solidFill>
                  <a:srgbClr val="1C1C1C"/>
                </a:solidFill>
                <a:latin typeface="Arial" pitchFamily="34" charset="0"/>
                <a:cs typeface="Arial" pitchFamily="34" charset="0"/>
              </a:defRPr>
            </a:lvl4pPr>
            <a:lvl5pPr>
              <a:defRPr sz="16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dirty="0"/>
              <a:t>Click to edit Master text styles</a:t>
            </a:r>
          </a:p>
        </p:txBody>
      </p:sp>
      <p:sp>
        <p:nvSpPr>
          <p:cNvPr id="7" name="Line 2">
            <a:extLst>
              <a:ext uri="{FF2B5EF4-FFF2-40B4-BE49-F238E27FC236}">
                <a16:creationId xmlns:a16="http://schemas.microsoft.com/office/drawing/2014/main" id="{322CE1B8-416A-46D9-BBDF-79D9B91E97CE}"/>
              </a:ext>
            </a:extLst>
          </p:cNvPr>
          <p:cNvSpPr>
            <a:spLocks noChangeShapeType="1"/>
          </p:cNvSpPr>
          <p:nvPr userDrawn="1"/>
        </p:nvSpPr>
        <p:spPr bwMode="auto">
          <a:xfrm>
            <a:off x="594009" y="5102352"/>
            <a:ext cx="109728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Tree>
    <p:extLst>
      <p:ext uri="{BB962C8B-B14F-4D97-AF65-F5344CB8AC3E}">
        <p14:creationId xmlns:p14="http://schemas.microsoft.com/office/powerpoint/2010/main" val="1162932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E0F766-9D7D-47E7-BA78-443009AA5612}"/>
              </a:ext>
            </a:extLst>
          </p:cNvPr>
          <p:cNvSpPr>
            <a:spLocks noGrp="1"/>
          </p:cNvSpPr>
          <p:nvPr>
            <p:ph sz="half" idx="1"/>
          </p:nvPr>
        </p:nvSpPr>
        <p:spPr>
          <a:xfrm>
            <a:off x="594360" y="1600200"/>
            <a:ext cx="10972800" cy="4572000"/>
          </a:xfrm>
        </p:spPr>
        <p:txBody>
          <a:bodyPr lIns="0" tIns="0" rIns="18288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itle 1">
            <a:extLst>
              <a:ext uri="{FF2B5EF4-FFF2-40B4-BE49-F238E27FC236}">
                <a16:creationId xmlns:a16="http://schemas.microsoft.com/office/drawing/2014/main" id="{CDB5ADA5-6835-4498-8C91-D06032ACFFC7}"/>
              </a:ext>
            </a:extLst>
          </p:cNvPr>
          <p:cNvSpPr>
            <a:spLocks noGrp="1"/>
          </p:cNvSpPr>
          <p:nvPr>
            <p:ph type="title" hasCustomPrompt="1"/>
          </p:nvPr>
        </p:nvSpPr>
        <p:spPr>
          <a:xfrm>
            <a:off x="594360" y="493776"/>
            <a:ext cx="10972800" cy="640080"/>
          </a:xfrm>
        </p:spPr>
        <p:txBody>
          <a:bodyPr/>
          <a:lstStyle>
            <a:lvl1pPr>
              <a:defRPr/>
            </a:lvl1pPr>
          </a:lstStyle>
          <a:p>
            <a:r>
              <a:rPr lang="en-US" dirty="0"/>
              <a:t>Title goes here – Full page text, no images or image under text</a:t>
            </a:r>
            <a:endParaRPr lang="en-CA" dirty="0"/>
          </a:p>
        </p:txBody>
      </p:sp>
      <p:sp>
        <p:nvSpPr>
          <p:cNvPr id="6" name="Line 2">
            <a:extLst>
              <a:ext uri="{FF2B5EF4-FFF2-40B4-BE49-F238E27FC236}">
                <a16:creationId xmlns:a16="http://schemas.microsoft.com/office/drawing/2014/main" id="{131AAAAA-7ABE-445D-927D-6181D517C8F5}"/>
              </a:ext>
            </a:extLst>
          </p:cNvPr>
          <p:cNvSpPr>
            <a:spLocks noChangeShapeType="1"/>
          </p:cNvSpPr>
          <p:nvPr userDrawn="1"/>
        </p:nvSpPr>
        <p:spPr bwMode="auto">
          <a:xfrm>
            <a:off x="594009" y="1216152"/>
            <a:ext cx="109728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Tree>
    <p:extLst>
      <p:ext uri="{BB962C8B-B14F-4D97-AF65-F5344CB8AC3E}">
        <p14:creationId xmlns:p14="http://schemas.microsoft.com/office/powerpoint/2010/main" val="131118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eft Side - Imag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04B8-A8EA-4375-86AF-DCD44333D86A}"/>
              </a:ext>
            </a:extLst>
          </p:cNvPr>
          <p:cNvSpPr>
            <a:spLocks noGrp="1"/>
          </p:cNvSpPr>
          <p:nvPr>
            <p:ph type="title" hasCustomPrompt="1"/>
          </p:nvPr>
        </p:nvSpPr>
        <p:spPr/>
        <p:txBody>
          <a:bodyPr/>
          <a:lstStyle>
            <a:lvl1pPr>
              <a:defRPr/>
            </a:lvl1pPr>
          </a:lstStyle>
          <a:p>
            <a:r>
              <a:rPr lang="en-US" dirty="0"/>
              <a:t>Title goes here – Text on left, image on right</a:t>
            </a:r>
            <a:endParaRPr lang="en-CA" dirty="0"/>
          </a:p>
        </p:txBody>
      </p:sp>
      <p:sp>
        <p:nvSpPr>
          <p:cNvPr id="3" name="Footer Placeholder 2">
            <a:extLst>
              <a:ext uri="{FF2B5EF4-FFF2-40B4-BE49-F238E27FC236}">
                <a16:creationId xmlns:a16="http://schemas.microsoft.com/office/drawing/2014/main" id="{D390D18F-6469-41C3-BD8F-AC2F842136A6}"/>
              </a:ext>
            </a:extLst>
          </p:cNvPr>
          <p:cNvSpPr>
            <a:spLocks noGrp="1"/>
          </p:cNvSpPr>
          <p:nvPr>
            <p:ph type="ftr" sz="quarter" idx="10"/>
          </p:nvPr>
        </p:nvSpPr>
        <p:spPr/>
        <p:txBody>
          <a:bodyPr/>
          <a:lstStyle/>
          <a:p>
            <a:endParaRPr lang="en-CA" dirty="0"/>
          </a:p>
        </p:txBody>
      </p:sp>
      <p:sp>
        <p:nvSpPr>
          <p:cNvPr id="6" name="Line 2">
            <a:extLst>
              <a:ext uri="{FF2B5EF4-FFF2-40B4-BE49-F238E27FC236}">
                <a16:creationId xmlns:a16="http://schemas.microsoft.com/office/drawing/2014/main" id="{6C0E0225-0A8E-41CB-9573-204CD94229C7}"/>
              </a:ext>
            </a:extLst>
          </p:cNvPr>
          <p:cNvSpPr>
            <a:spLocks noChangeShapeType="1"/>
          </p:cNvSpPr>
          <p:nvPr userDrawn="1"/>
        </p:nvSpPr>
        <p:spPr bwMode="auto">
          <a:xfrm>
            <a:off x="594009" y="1216152"/>
            <a:ext cx="109728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8" name="Content Placeholder 2">
            <a:extLst>
              <a:ext uri="{FF2B5EF4-FFF2-40B4-BE49-F238E27FC236}">
                <a16:creationId xmlns:a16="http://schemas.microsoft.com/office/drawing/2014/main" id="{273CF038-4911-4C7D-8204-9DD8870DD6B4}"/>
              </a:ext>
            </a:extLst>
          </p:cNvPr>
          <p:cNvSpPr>
            <a:spLocks noGrp="1"/>
          </p:cNvSpPr>
          <p:nvPr>
            <p:ph sz="half" idx="1"/>
          </p:nvPr>
        </p:nvSpPr>
        <p:spPr>
          <a:xfrm>
            <a:off x="594360" y="1600200"/>
            <a:ext cx="6400800" cy="4572000"/>
          </a:xfrm>
        </p:spPr>
        <p:txBody>
          <a:bodyPr lIns="0" tIns="0" rIns="54864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Content Placeholder 2">
            <a:extLst>
              <a:ext uri="{FF2B5EF4-FFF2-40B4-BE49-F238E27FC236}">
                <a16:creationId xmlns:a16="http://schemas.microsoft.com/office/drawing/2014/main" id="{41C8E83D-B365-4B42-9799-B0BA305F6980}"/>
              </a:ext>
            </a:extLst>
          </p:cNvPr>
          <p:cNvSpPr>
            <a:spLocks noGrp="1"/>
          </p:cNvSpPr>
          <p:nvPr>
            <p:ph idx="13" hasCustomPrompt="1"/>
          </p:nvPr>
        </p:nvSpPr>
        <p:spPr>
          <a:xfrm>
            <a:off x="6992859" y="1600200"/>
            <a:ext cx="4572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Image</a:t>
            </a:r>
          </a:p>
        </p:txBody>
      </p:sp>
    </p:spTree>
    <p:extLst>
      <p:ext uri="{BB962C8B-B14F-4D97-AF65-F5344CB8AC3E}">
        <p14:creationId xmlns:p14="http://schemas.microsoft.com/office/powerpoint/2010/main" val="146057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Right Side - Image 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9623-355D-4486-AA49-85969D427EC3}"/>
              </a:ext>
            </a:extLst>
          </p:cNvPr>
          <p:cNvSpPr>
            <a:spLocks noGrp="1"/>
          </p:cNvSpPr>
          <p:nvPr>
            <p:ph type="title" hasCustomPrompt="1"/>
          </p:nvPr>
        </p:nvSpPr>
        <p:spPr/>
        <p:txBody>
          <a:bodyPr/>
          <a:lstStyle>
            <a:lvl1pPr>
              <a:defRPr/>
            </a:lvl1pPr>
          </a:lstStyle>
          <a:p>
            <a:r>
              <a:rPr lang="en-US" dirty="0"/>
              <a:t>Title goes here – Text on right, image on left</a:t>
            </a:r>
            <a:endParaRPr lang="en-CA" dirty="0"/>
          </a:p>
        </p:txBody>
      </p:sp>
      <p:sp>
        <p:nvSpPr>
          <p:cNvPr id="6" name="Line 2">
            <a:extLst>
              <a:ext uri="{FF2B5EF4-FFF2-40B4-BE49-F238E27FC236}">
                <a16:creationId xmlns:a16="http://schemas.microsoft.com/office/drawing/2014/main" id="{DA12CE8F-48E9-4DD5-9CFA-0B9590AD32B2}"/>
              </a:ext>
            </a:extLst>
          </p:cNvPr>
          <p:cNvSpPr>
            <a:spLocks noChangeShapeType="1"/>
          </p:cNvSpPr>
          <p:nvPr userDrawn="1"/>
        </p:nvSpPr>
        <p:spPr bwMode="auto">
          <a:xfrm>
            <a:off x="594009" y="1216152"/>
            <a:ext cx="109728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7" name="Content Placeholder 2">
            <a:extLst>
              <a:ext uri="{FF2B5EF4-FFF2-40B4-BE49-F238E27FC236}">
                <a16:creationId xmlns:a16="http://schemas.microsoft.com/office/drawing/2014/main" id="{6DF71AA9-C2DE-4850-AD18-9E19FD9FF4A1}"/>
              </a:ext>
            </a:extLst>
          </p:cNvPr>
          <p:cNvSpPr>
            <a:spLocks noGrp="1"/>
          </p:cNvSpPr>
          <p:nvPr>
            <p:ph sz="half" idx="1"/>
          </p:nvPr>
        </p:nvSpPr>
        <p:spPr>
          <a:xfrm>
            <a:off x="5166360" y="1600200"/>
            <a:ext cx="6400800" cy="4572000"/>
          </a:xfrm>
        </p:spPr>
        <p:txBody>
          <a:bodyPr lIns="411480" tIns="0" rIns="18288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Content Placeholder 2">
            <a:extLst>
              <a:ext uri="{FF2B5EF4-FFF2-40B4-BE49-F238E27FC236}">
                <a16:creationId xmlns:a16="http://schemas.microsoft.com/office/drawing/2014/main" id="{36796EAC-C4E1-4687-A194-CFEFE448893F}"/>
              </a:ext>
            </a:extLst>
          </p:cNvPr>
          <p:cNvSpPr>
            <a:spLocks noGrp="1"/>
          </p:cNvSpPr>
          <p:nvPr>
            <p:ph idx="13" hasCustomPrompt="1"/>
          </p:nvPr>
        </p:nvSpPr>
        <p:spPr>
          <a:xfrm>
            <a:off x="594360" y="1600200"/>
            <a:ext cx="4572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Image</a:t>
            </a:r>
          </a:p>
        </p:txBody>
      </p:sp>
    </p:spTree>
    <p:extLst>
      <p:ext uri="{BB962C8B-B14F-4D97-AF65-F5344CB8AC3E}">
        <p14:creationId xmlns:p14="http://schemas.microsoft.com/office/powerpoint/2010/main" val="2886519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 left, 2 Images top to bottom">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8092" y="6356352"/>
            <a:ext cx="2837762" cy="365125"/>
          </a:xfrm>
          <a:prstGeom prst="rect">
            <a:avLst/>
          </a:prstGeom>
        </p:spPr>
        <p:txBody>
          <a:bodyPr/>
          <a:lstStyle/>
          <a:p>
            <a:endParaRPr lang="en-CA"/>
          </a:p>
        </p:txBody>
      </p:sp>
      <p:sp>
        <p:nvSpPr>
          <p:cNvPr id="16" name="Content Placeholder 2"/>
          <p:cNvSpPr>
            <a:spLocks noGrp="1"/>
          </p:cNvSpPr>
          <p:nvPr>
            <p:ph idx="13" hasCustomPrompt="1"/>
          </p:nvPr>
        </p:nvSpPr>
        <p:spPr>
          <a:xfrm>
            <a:off x="7452360" y="731520"/>
            <a:ext cx="4114800" cy="26974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Image</a:t>
            </a:r>
          </a:p>
        </p:txBody>
      </p:sp>
      <p:sp>
        <p:nvSpPr>
          <p:cNvPr id="15" name="Title 1"/>
          <p:cNvSpPr>
            <a:spLocks noGrp="1"/>
          </p:cNvSpPr>
          <p:nvPr>
            <p:ph type="title" hasCustomPrompt="1"/>
          </p:nvPr>
        </p:nvSpPr>
        <p:spPr>
          <a:xfrm>
            <a:off x="594360" y="493776"/>
            <a:ext cx="6309360" cy="640080"/>
          </a:xfrm>
        </p:spPr>
        <p:txBody>
          <a:bodyPr lIns="0" tIns="0" rIns="0" bIns="0">
            <a:noAutofit/>
          </a:bodyPr>
          <a:lstStyle>
            <a:lvl1pPr algn="l" defTabSz="914276" rtl="0" eaLnBrk="1" latinLnBrk="0" hangingPunct="1">
              <a:spcBef>
                <a:spcPct val="0"/>
              </a:spcBef>
              <a:buNone/>
              <a:defRPr lang="en-CA" sz="2800" kern="1200" dirty="0">
                <a:solidFill>
                  <a:schemeClr val="bg1">
                    <a:lumMod val="50000"/>
                  </a:schemeClr>
                </a:solidFill>
                <a:effectLst/>
                <a:latin typeface="Arial" pitchFamily="34" charset="0"/>
                <a:ea typeface="+mj-ea"/>
                <a:cs typeface="Arial" pitchFamily="34" charset="0"/>
              </a:defRPr>
            </a:lvl1pPr>
          </a:lstStyle>
          <a:p>
            <a:r>
              <a:rPr lang="en-CA" dirty="0"/>
              <a:t>Title, text on left, images top to bottom</a:t>
            </a:r>
          </a:p>
        </p:txBody>
      </p:sp>
      <p:sp>
        <p:nvSpPr>
          <p:cNvPr id="17" name="Content Placeholder 2"/>
          <p:cNvSpPr>
            <a:spLocks noGrp="1"/>
          </p:cNvSpPr>
          <p:nvPr>
            <p:ph sz="half" idx="1"/>
          </p:nvPr>
        </p:nvSpPr>
        <p:spPr>
          <a:xfrm>
            <a:off x="594360" y="1600200"/>
            <a:ext cx="6336177" cy="4572000"/>
          </a:xfrm>
        </p:spPr>
        <p:txBody>
          <a:bodyPr lIns="0" tIns="0" rIns="182880" bIns="0"/>
          <a:lstStyle>
            <a:lvl1pPr marL="0" indent="0" defTabSz="608625">
              <a:buNone/>
              <a:tabLst>
                <a:tab pos="608625" algn="l"/>
              </a:tabLst>
              <a:defRPr sz="1600">
                <a:solidFill>
                  <a:srgbClr val="1C1C1C"/>
                </a:solidFill>
                <a:latin typeface="Arial" pitchFamily="34" charset="0"/>
                <a:cs typeface="Arial" pitchFamily="34" charset="0"/>
              </a:defRPr>
            </a:lvl1pPr>
            <a:lvl2pPr>
              <a:defRPr sz="1600">
                <a:solidFill>
                  <a:srgbClr val="1C1C1C"/>
                </a:solidFill>
                <a:latin typeface="Arial" pitchFamily="34" charset="0"/>
                <a:cs typeface="Arial" pitchFamily="34" charset="0"/>
              </a:defRPr>
            </a:lvl2pPr>
            <a:lvl3pPr>
              <a:defRPr sz="1500">
                <a:solidFill>
                  <a:srgbClr val="1C1C1C"/>
                </a:solidFill>
                <a:latin typeface="Arial" pitchFamily="34" charset="0"/>
                <a:cs typeface="Arial" pitchFamily="34" charset="0"/>
              </a:defRPr>
            </a:lvl3pPr>
            <a:lvl4pPr>
              <a:defRPr sz="1200">
                <a:solidFill>
                  <a:srgbClr val="1C1C1C"/>
                </a:solidFill>
                <a:latin typeface="Arial" pitchFamily="34" charset="0"/>
                <a:cs typeface="Arial" pitchFamily="34" charset="0"/>
              </a:defRPr>
            </a:lvl4pPr>
            <a:lvl5pPr>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defTabSz="457200"/>
            <a:endParaRPr lang="en-CA" dirty="0"/>
          </a:p>
          <a:p>
            <a:pPr lvl="4"/>
            <a:endParaRPr lang="en-CA" dirty="0"/>
          </a:p>
        </p:txBody>
      </p:sp>
      <p:sp>
        <p:nvSpPr>
          <p:cNvPr id="11" name="Content Placeholder 2">
            <a:extLst>
              <a:ext uri="{FF2B5EF4-FFF2-40B4-BE49-F238E27FC236}">
                <a16:creationId xmlns:a16="http://schemas.microsoft.com/office/drawing/2014/main" id="{78D91192-9C48-418A-A491-ADFC5BA33C6E}"/>
              </a:ext>
            </a:extLst>
          </p:cNvPr>
          <p:cNvSpPr>
            <a:spLocks noGrp="1"/>
          </p:cNvSpPr>
          <p:nvPr>
            <p:ph idx="14" hasCustomPrompt="1"/>
          </p:nvPr>
        </p:nvSpPr>
        <p:spPr>
          <a:xfrm>
            <a:off x="7452519" y="3581400"/>
            <a:ext cx="4114800" cy="25741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Image</a:t>
            </a:r>
          </a:p>
        </p:txBody>
      </p:sp>
      <p:sp>
        <p:nvSpPr>
          <p:cNvPr id="8" name="Line 2">
            <a:extLst>
              <a:ext uri="{FF2B5EF4-FFF2-40B4-BE49-F238E27FC236}">
                <a16:creationId xmlns:a16="http://schemas.microsoft.com/office/drawing/2014/main" id="{91BC0200-7613-45E5-A46C-77E25B3F1D11}"/>
              </a:ext>
            </a:extLst>
          </p:cNvPr>
          <p:cNvSpPr>
            <a:spLocks noChangeShapeType="1"/>
          </p:cNvSpPr>
          <p:nvPr userDrawn="1"/>
        </p:nvSpPr>
        <p:spPr bwMode="auto">
          <a:xfrm>
            <a:off x="594009" y="1216152"/>
            <a:ext cx="630936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Tree>
    <p:extLst>
      <p:ext uri="{BB962C8B-B14F-4D97-AF65-F5344CB8AC3E}">
        <p14:creationId xmlns:p14="http://schemas.microsoft.com/office/powerpoint/2010/main" val="2325963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mative Q&amp;A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E76776-CC27-4033-98B8-AB5747180C8D}"/>
              </a:ext>
            </a:extLst>
          </p:cNvPr>
          <p:cNvSpPr txBox="1"/>
          <p:nvPr userDrawn="1"/>
        </p:nvSpPr>
        <p:spPr>
          <a:xfrm>
            <a:off x="137319" y="6400800"/>
            <a:ext cx="11811000" cy="381000"/>
          </a:xfrm>
          <a:prstGeom prst="rect">
            <a:avLst/>
          </a:prstGeom>
          <a:solidFill>
            <a:schemeClr val="bg1"/>
          </a:solidFill>
        </p:spPr>
        <p:txBody>
          <a:bodyPr wrap="square" rtlCol="0">
            <a:spAutoFit/>
          </a:bodyPr>
          <a:lstStyle/>
          <a:p>
            <a:endParaRPr lang="en-CA" dirty="0"/>
          </a:p>
        </p:txBody>
      </p:sp>
      <p:sp>
        <p:nvSpPr>
          <p:cNvPr id="5" name="TextBox 4">
            <a:extLst>
              <a:ext uri="{FF2B5EF4-FFF2-40B4-BE49-F238E27FC236}">
                <a16:creationId xmlns:a16="http://schemas.microsoft.com/office/drawing/2014/main" id="{430AE24C-21F0-44DA-8688-7613C3F3A8B8}"/>
              </a:ext>
            </a:extLst>
          </p:cNvPr>
          <p:cNvSpPr txBox="1"/>
          <p:nvPr userDrawn="1"/>
        </p:nvSpPr>
        <p:spPr>
          <a:xfrm>
            <a:off x="137319" y="0"/>
            <a:ext cx="11811000" cy="381000"/>
          </a:xfrm>
          <a:prstGeom prst="rect">
            <a:avLst/>
          </a:prstGeom>
          <a:solidFill>
            <a:schemeClr val="bg1"/>
          </a:solidFill>
        </p:spPr>
        <p:txBody>
          <a:bodyPr wrap="square" rtlCol="0">
            <a:spAutoFit/>
          </a:bodyPr>
          <a:lstStyle/>
          <a:p>
            <a:endParaRPr lang="en-CA" dirty="0"/>
          </a:p>
        </p:txBody>
      </p:sp>
      <p:sp>
        <p:nvSpPr>
          <p:cNvPr id="2" name="Title 1">
            <a:extLst>
              <a:ext uri="{FF2B5EF4-FFF2-40B4-BE49-F238E27FC236}">
                <a16:creationId xmlns:a16="http://schemas.microsoft.com/office/drawing/2014/main" id="{A1888EE8-CF1E-4DC4-880E-E5A5B0B105D4}"/>
              </a:ext>
            </a:extLst>
          </p:cNvPr>
          <p:cNvSpPr>
            <a:spLocks noGrp="1"/>
          </p:cNvSpPr>
          <p:nvPr>
            <p:ph type="title" hasCustomPrompt="1"/>
          </p:nvPr>
        </p:nvSpPr>
        <p:spPr/>
        <p:txBody>
          <a:bodyPr/>
          <a:lstStyle>
            <a:lvl1pPr>
              <a:defRPr/>
            </a:lvl1pPr>
          </a:lstStyle>
          <a:p>
            <a:r>
              <a:rPr lang="en-US" dirty="0"/>
              <a:t>Formative Question or Answer Slide</a:t>
            </a:r>
            <a:endParaRPr lang="en-CA" dirty="0"/>
          </a:p>
        </p:txBody>
      </p:sp>
      <p:sp>
        <p:nvSpPr>
          <p:cNvPr id="7" name="Content Placeholder 2">
            <a:extLst>
              <a:ext uri="{FF2B5EF4-FFF2-40B4-BE49-F238E27FC236}">
                <a16:creationId xmlns:a16="http://schemas.microsoft.com/office/drawing/2014/main" id="{E607FC00-CFB9-44AE-BBDA-0F5B466801C8}"/>
              </a:ext>
            </a:extLst>
          </p:cNvPr>
          <p:cNvSpPr>
            <a:spLocks noGrp="1"/>
          </p:cNvSpPr>
          <p:nvPr>
            <p:ph sz="half" idx="1" hasCustomPrompt="1"/>
          </p:nvPr>
        </p:nvSpPr>
        <p:spPr>
          <a:xfrm>
            <a:off x="594360" y="1600200"/>
            <a:ext cx="10972800" cy="4572000"/>
          </a:xfrm>
        </p:spPr>
        <p:txBody>
          <a:bodyPr lIns="182880" tIns="182880" rIns="182880" bIns="18288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r>
              <a:rPr lang="en-CA" dirty="0"/>
              <a:t>This layout is just a guideline of area to use to add your formative question/answer and image. </a:t>
            </a:r>
          </a:p>
        </p:txBody>
      </p:sp>
    </p:spTree>
    <p:extLst>
      <p:ext uri="{BB962C8B-B14F-4D97-AF65-F5344CB8AC3E}">
        <p14:creationId xmlns:p14="http://schemas.microsoft.com/office/powerpoint/2010/main" val="140963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02920" y="6356351"/>
            <a:ext cx="2837762" cy="365125"/>
          </a:xfrm>
        </p:spPr>
        <p:txBody>
          <a:bodyPr/>
          <a:lstStyle>
            <a:lvl1pPr>
              <a:defRPr/>
            </a:lvl1pPr>
          </a:lstStyle>
          <a:p>
            <a:endParaRPr lang="en-CA" dirty="0"/>
          </a:p>
        </p:txBody>
      </p:sp>
      <p:sp>
        <p:nvSpPr>
          <p:cNvPr id="6" name="Line 2"/>
          <p:cNvSpPr>
            <a:spLocks noChangeShapeType="1"/>
          </p:cNvSpPr>
          <p:nvPr userDrawn="1"/>
        </p:nvSpPr>
        <p:spPr bwMode="auto">
          <a:xfrm>
            <a:off x="594360" y="1219200"/>
            <a:ext cx="10972800"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a:p>
        </p:txBody>
      </p:sp>
      <p:sp>
        <p:nvSpPr>
          <p:cNvPr id="12" name="Title 1"/>
          <p:cNvSpPr>
            <a:spLocks noGrp="1"/>
          </p:cNvSpPr>
          <p:nvPr>
            <p:ph type="title" hasCustomPrompt="1"/>
          </p:nvPr>
        </p:nvSpPr>
        <p:spPr>
          <a:xfrm>
            <a:off x="594360" y="502920"/>
            <a:ext cx="10972800" cy="640080"/>
          </a:xfrm>
        </p:spPr>
        <p:txBody>
          <a:bodyPr>
            <a:noAutofit/>
          </a:bodyPr>
          <a:lstStyle>
            <a:lvl1pPr algn="l" defTabSz="1217249" rtl="0" eaLnBrk="1" latinLnBrk="0" hangingPunct="1">
              <a:spcBef>
                <a:spcPct val="0"/>
              </a:spcBef>
              <a:buNone/>
              <a:defRPr lang="en-CA" sz="3200" kern="1200" baseline="0" dirty="0">
                <a:solidFill>
                  <a:schemeClr val="bg1">
                    <a:lumMod val="50000"/>
                  </a:schemeClr>
                </a:solidFill>
                <a:effectLst/>
                <a:latin typeface="Arial" pitchFamily="34" charset="0"/>
                <a:ea typeface="+mj-ea"/>
                <a:cs typeface="Arial" pitchFamily="34" charset="0"/>
              </a:defRPr>
            </a:lvl1pPr>
          </a:lstStyle>
          <a:p>
            <a:r>
              <a:rPr lang="en-CA" dirty="0"/>
              <a:t>Custom Layout</a:t>
            </a:r>
          </a:p>
        </p:txBody>
      </p:sp>
      <p:sp>
        <p:nvSpPr>
          <p:cNvPr id="13" name="Content Placeholder 2"/>
          <p:cNvSpPr>
            <a:spLocks noGrp="1"/>
          </p:cNvSpPr>
          <p:nvPr>
            <p:ph sz="half" idx="1" hasCustomPrompt="1"/>
          </p:nvPr>
        </p:nvSpPr>
        <p:spPr>
          <a:xfrm>
            <a:off x="594360" y="1600200"/>
            <a:ext cx="10972800" cy="4572000"/>
          </a:xfrm>
        </p:spPr>
        <p:txBody>
          <a:bodyPr>
            <a:noAutofit/>
          </a:bodyPr>
          <a:lstStyle>
            <a:lvl1pPr marL="0" indent="0">
              <a:buFont typeface="Arial" pitchFamily="34" charset="0"/>
              <a:buNone/>
              <a:defRPr sz="2000">
                <a:solidFill>
                  <a:srgbClr val="1C1C1C"/>
                </a:solidFill>
                <a:latin typeface="Arial" pitchFamily="34" charset="0"/>
                <a:cs typeface="Arial" pitchFamily="34" charset="0"/>
              </a:defRPr>
            </a:lvl1pPr>
            <a:lvl2pPr>
              <a:defRPr sz="2000">
                <a:solidFill>
                  <a:srgbClr val="1C1C1C"/>
                </a:solidFill>
                <a:latin typeface="Arial" pitchFamily="34" charset="0"/>
                <a:cs typeface="Arial" pitchFamily="34" charset="0"/>
              </a:defRPr>
            </a:lvl2pPr>
            <a:lvl3pPr>
              <a:defRPr sz="2000">
                <a:solidFill>
                  <a:srgbClr val="1C1C1C"/>
                </a:solidFill>
                <a:latin typeface="Arial" pitchFamily="34" charset="0"/>
                <a:cs typeface="Arial" pitchFamily="34" charset="0"/>
              </a:defRPr>
            </a:lvl3pPr>
            <a:lvl4pPr>
              <a:defRPr sz="2000">
                <a:solidFill>
                  <a:srgbClr val="1C1C1C"/>
                </a:solidFill>
                <a:latin typeface="Arial" pitchFamily="34" charset="0"/>
                <a:cs typeface="Arial" pitchFamily="34" charset="0"/>
              </a:defRPr>
            </a:lvl4pPr>
            <a:lvl5pPr>
              <a:defRPr sz="2000">
                <a:solidFill>
                  <a:srgbClr val="1C1C1C"/>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56881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Imag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CA" dirty="0"/>
          </a:p>
        </p:txBody>
      </p:sp>
      <p:sp>
        <p:nvSpPr>
          <p:cNvPr id="15" name="Title 1"/>
          <p:cNvSpPr>
            <a:spLocks noGrp="1"/>
          </p:cNvSpPr>
          <p:nvPr>
            <p:ph type="title" hasCustomPrompt="1"/>
          </p:nvPr>
        </p:nvSpPr>
        <p:spPr>
          <a:xfrm>
            <a:off x="506743" y="228600"/>
            <a:ext cx="6486314" cy="1143000"/>
          </a:xfrm>
        </p:spPr>
        <p:txBody>
          <a:bodyPr>
            <a:normAutofit/>
          </a:bodyPr>
          <a:lstStyle>
            <a:lvl1pPr algn="l" defTabSz="913429" rtl="0" eaLnBrk="1" latinLnBrk="0" hangingPunct="1">
              <a:spcBef>
                <a:spcPct val="0"/>
              </a:spcBef>
              <a:buNone/>
              <a:defRPr lang="en-CA" sz="2793" kern="1200" dirty="0">
                <a:solidFill>
                  <a:schemeClr val="bg1">
                    <a:lumMod val="50000"/>
                  </a:schemeClr>
                </a:solidFill>
                <a:effectLst/>
                <a:latin typeface="Arial" pitchFamily="34" charset="0"/>
                <a:ea typeface="+mj-ea"/>
                <a:cs typeface="Arial" pitchFamily="34" charset="0"/>
              </a:defRPr>
            </a:lvl1pPr>
          </a:lstStyle>
          <a:p>
            <a:r>
              <a:rPr lang="en-CA" dirty="0"/>
              <a:t>Words go here</a:t>
            </a:r>
          </a:p>
        </p:txBody>
      </p:sp>
    </p:spTree>
    <p:extLst>
      <p:ext uri="{BB962C8B-B14F-4D97-AF65-F5344CB8AC3E}">
        <p14:creationId xmlns:p14="http://schemas.microsoft.com/office/powerpoint/2010/main" val="421617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aecdaily.com/faculty_bio.php?parent_id=IDNODE"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aecdaily.com/sc.php?node_id=SPONSORID&amp;tabidx=corporate"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1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aecdaily.com/forums.php?node_id=IDNOD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Rectangle 9"/>
          <p:cNvSpPr txBox="1">
            <a:spLocks noChangeArrowheads="1"/>
          </p:cNvSpPr>
          <p:nvPr userDrawn="1"/>
        </p:nvSpPr>
        <p:spPr bwMode="auto">
          <a:xfrm>
            <a:off x="8535944" y="6400801"/>
            <a:ext cx="2837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spcBef>
                <a:spcPct val="0"/>
              </a:spcBef>
              <a:defRPr sz="1200" kern="1200" baseline="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76" rtl="0" eaLnBrk="1" fontAlgn="auto" latinLnBrk="0" hangingPunct="1">
              <a:lnSpc>
                <a:spcPct val="100000"/>
              </a:lnSpc>
              <a:spcBef>
                <a:spcPct val="0"/>
              </a:spcBef>
              <a:spcAft>
                <a:spcPts val="0"/>
              </a:spcAft>
              <a:buClrTx/>
              <a:buSzTx/>
              <a:buFontTx/>
              <a:buNone/>
              <a:tabLst/>
              <a:defRPr/>
            </a:pPr>
            <a:r>
              <a:rPr kumimoji="0" lang="en-CA" sz="1200" b="0" i="0" u="none" strike="noStrike" kern="1200" cap="none" spc="0" normalizeH="0" baseline="0" noProof="0" dirty="0">
                <a:ln>
                  <a:noFill/>
                </a:ln>
                <a:solidFill>
                  <a:schemeClr val="bg1">
                    <a:lumMod val="65000"/>
                  </a:schemeClr>
                </a:solidFill>
                <a:effectLst/>
                <a:uLnTx/>
                <a:uFillTx/>
                <a:latin typeface="Arial" pitchFamily="34" charset="0"/>
                <a:ea typeface="+mn-ea"/>
                <a:cs typeface="Arial" pitchFamily="34" charset="0"/>
              </a:rPr>
              <a:t>Slide </a:t>
            </a:r>
            <a:fld id="{2968B3A8-95E4-48D8-8627-D9196CCF8F91}" type="slidenum">
              <a:rPr kumimoji="0" lang="en-CA" sz="1200" b="0" i="0" u="none" strike="noStrike" kern="1200" cap="none" spc="0" normalizeH="0" baseline="0" noProof="0" smtClean="0">
                <a:ln>
                  <a:noFill/>
                </a:ln>
                <a:solidFill>
                  <a:schemeClr val="bg1">
                    <a:lumMod val="65000"/>
                  </a:schemeClr>
                </a:solidFill>
                <a:effectLst/>
                <a:uLnTx/>
                <a:uFillTx/>
                <a:latin typeface="Arial" pitchFamily="34" charset="0"/>
                <a:ea typeface="+mn-ea"/>
                <a:cs typeface="Arial" pitchFamily="34" charset="0"/>
              </a:rPr>
              <a:pPr marL="0" marR="0" lvl="0" indent="0" algn="r" defTabSz="914276" rtl="0" eaLnBrk="1" fontAlgn="auto" latinLnBrk="0" hangingPunct="1">
                <a:lnSpc>
                  <a:spcPct val="100000"/>
                </a:lnSpc>
                <a:spcBef>
                  <a:spcPct val="0"/>
                </a:spcBef>
                <a:spcAft>
                  <a:spcPts val="0"/>
                </a:spcAft>
                <a:buClrTx/>
                <a:buSzTx/>
                <a:buFontTx/>
                <a:buNone/>
                <a:tabLst/>
                <a:defRPr/>
              </a:pPr>
              <a:t>‹#›</a:t>
            </a:fld>
            <a:r>
              <a:rPr kumimoji="0" lang="en-CA" sz="1200" b="0" i="0" u="none" strike="noStrike" kern="1200" cap="none" spc="0" normalizeH="0" baseline="0" noProof="0" dirty="0">
                <a:ln>
                  <a:noFill/>
                </a:ln>
                <a:solidFill>
                  <a:schemeClr val="bg1">
                    <a:lumMod val="65000"/>
                  </a:schemeClr>
                </a:solidFill>
                <a:effectLst/>
                <a:uLnTx/>
                <a:uFillTx/>
                <a:latin typeface="Arial" pitchFamily="34" charset="0"/>
                <a:ea typeface="+mn-ea"/>
                <a:cs typeface="Arial" pitchFamily="34" charset="0"/>
              </a:rPr>
              <a:t> of XX </a:t>
            </a:r>
          </a:p>
        </p:txBody>
      </p:sp>
      <p:sp>
        <p:nvSpPr>
          <p:cNvPr id="2" name="Title Placeholder 1"/>
          <p:cNvSpPr>
            <a:spLocks noGrp="1"/>
          </p:cNvSpPr>
          <p:nvPr>
            <p:ph type="title"/>
          </p:nvPr>
        </p:nvSpPr>
        <p:spPr>
          <a:xfrm>
            <a:off x="594360" y="493776"/>
            <a:ext cx="10972800" cy="640080"/>
          </a:xfrm>
          <a:prstGeom prst="rect">
            <a:avLst/>
          </a:prstGeom>
        </p:spPr>
        <p:txBody>
          <a:bodyPr vert="horz" lIns="0" tIns="0" rIns="0" bIns="0" rtlCol="0" anchor="ctr">
            <a:noAutofit/>
          </a:bodyPr>
          <a:lstStyle/>
          <a:p>
            <a:r>
              <a:rPr lang="en-US" dirty="0"/>
              <a:t>Click to edit Master title style</a:t>
            </a:r>
            <a:endParaRPr lang="en-CA" dirty="0"/>
          </a:p>
        </p:txBody>
      </p:sp>
      <p:sp>
        <p:nvSpPr>
          <p:cNvPr id="3" name="Text Placeholder 2"/>
          <p:cNvSpPr>
            <a:spLocks noGrp="1"/>
          </p:cNvSpPr>
          <p:nvPr>
            <p:ph type="body" idx="1"/>
          </p:nvPr>
        </p:nvSpPr>
        <p:spPr>
          <a:xfrm>
            <a:off x="594360" y="1600200"/>
            <a:ext cx="10972800" cy="4572000"/>
          </a:xfrm>
          <a:prstGeom prst="rect">
            <a:avLst/>
          </a:prstGeom>
        </p:spPr>
        <p:txBody>
          <a:bodyPr vert="horz" lIns="0" tIns="0" rIns="22860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4155296" y="6356352"/>
            <a:ext cx="3851249" cy="365125"/>
          </a:xfrm>
          <a:prstGeom prst="rect">
            <a:avLst/>
          </a:prstGeom>
        </p:spPr>
        <p:txBody>
          <a:bodyPr vert="horz" lIns="91428" tIns="45713" rIns="91428" bIns="45713" rtlCol="0" anchor="ctr"/>
          <a:lstStyle>
            <a:lvl1pPr algn="ctr">
              <a:defRPr sz="1200">
                <a:solidFill>
                  <a:schemeClr val="tx1">
                    <a:tint val="75000"/>
                  </a:schemeClr>
                </a:solidFill>
              </a:defRPr>
            </a:lvl1pPr>
          </a:lstStyle>
          <a:p>
            <a:endParaRPr lang="en-CA" dirty="0"/>
          </a:p>
        </p:txBody>
      </p:sp>
      <p:sp>
        <p:nvSpPr>
          <p:cNvPr id="15" name="Rectangle 43">
            <a:hlinkClick r:id="rId11" action="ppaction://hlinksldjump"/>
          </p:cNvPr>
          <p:cNvSpPr>
            <a:spLocks noChangeArrowheads="1"/>
          </p:cNvSpPr>
          <p:nvPr userDrawn="1"/>
        </p:nvSpPr>
        <p:spPr bwMode="auto">
          <a:xfrm>
            <a:off x="521207" y="6291261"/>
            <a:ext cx="3104690" cy="4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endParaRPr lang="en-CA"/>
          </a:p>
        </p:txBody>
      </p:sp>
      <p:sp>
        <p:nvSpPr>
          <p:cNvPr id="18" name="Rectangle 40">
            <a:hlinkClick r:id="" action="ppaction://hlinkshowjump?jump=previousslide"/>
          </p:cNvPr>
          <p:cNvSpPr>
            <a:spLocks noChangeArrowheads="1"/>
          </p:cNvSpPr>
          <p:nvPr userDrawn="1"/>
        </p:nvSpPr>
        <p:spPr bwMode="auto">
          <a:xfrm>
            <a:off x="9933933" y="6406172"/>
            <a:ext cx="393116" cy="28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endParaRPr lang="en-CA"/>
          </a:p>
        </p:txBody>
      </p:sp>
      <p:sp>
        <p:nvSpPr>
          <p:cNvPr id="19" name="Rectangle 41">
            <a:hlinkClick r:id="" action="ppaction://hlinkshowjump?jump=nextslide"/>
          </p:cNvPr>
          <p:cNvSpPr>
            <a:spLocks noChangeArrowheads="1"/>
          </p:cNvSpPr>
          <p:nvPr userDrawn="1"/>
        </p:nvSpPr>
        <p:spPr bwMode="auto">
          <a:xfrm>
            <a:off x="11328681" y="6338340"/>
            <a:ext cx="374834" cy="3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endParaRPr lang="en-CA"/>
          </a:p>
        </p:txBody>
      </p:sp>
      <p:sp>
        <p:nvSpPr>
          <p:cNvPr id="20" name="TextBox 19"/>
          <p:cNvSpPr txBox="1"/>
          <p:nvPr userDrawn="1"/>
        </p:nvSpPr>
        <p:spPr>
          <a:xfrm>
            <a:off x="594360" y="6400800"/>
            <a:ext cx="3067909" cy="564392"/>
          </a:xfrm>
          <a:prstGeom prst="rect">
            <a:avLst/>
          </a:prstGeom>
          <a:noFill/>
        </p:spPr>
        <p:txBody>
          <a:bodyPr wrap="square" lIns="0" tIns="45713" rIns="0" bIns="45713" rtlCol="0">
            <a:spAutoFit/>
          </a:bodyPr>
          <a:lstStyle/>
          <a:p>
            <a:pPr marL="0" marR="0" indent="0" algn="l" defTabSz="914276" rtl="0" eaLnBrk="1" fontAlgn="auto" latinLnBrk="0" hangingPunct="1">
              <a:lnSpc>
                <a:spcPct val="100000"/>
              </a:lnSpc>
              <a:spcBef>
                <a:spcPts val="0"/>
              </a:spcBef>
              <a:spcAft>
                <a:spcPts val="0"/>
              </a:spcAft>
              <a:buClrTx/>
              <a:buSzTx/>
              <a:buFontTx/>
              <a:buNone/>
              <a:tabLst/>
              <a:defRPr/>
            </a:pPr>
            <a:r>
              <a:rPr lang="en-CA" sz="1200" dirty="0">
                <a:solidFill>
                  <a:schemeClr val="bg1">
                    <a:lumMod val="65000"/>
                  </a:schemeClr>
                </a:solidFill>
                <a:latin typeface="Arial" pitchFamily="34" charset="0"/>
                <a:cs typeface="Arial" pitchFamily="34" charset="0"/>
              </a:rPr>
              <a:t>©2020 ∙ Table of Contents</a:t>
            </a:r>
          </a:p>
          <a:p>
            <a:endParaRPr lang="en-CA" dirty="0"/>
          </a:p>
        </p:txBody>
      </p:sp>
      <p:sp>
        <p:nvSpPr>
          <p:cNvPr id="27" name="TextBox 26"/>
          <p:cNvSpPr txBox="1"/>
          <p:nvPr userDrawn="1"/>
        </p:nvSpPr>
        <p:spPr>
          <a:xfrm>
            <a:off x="9928846" y="6300591"/>
            <a:ext cx="304800" cy="461665"/>
          </a:xfrm>
          <a:prstGeom prst="rect">
            <a:avLst/>
          </a:prstGeom>
          <a:noFill/>
        </p:spPr>
        <p:txBody>
          <a:bodyPr wrap="square" lIns="91428" tIns="45713" rIns="91428" bIns="45713" rtlCol="0">
            <a:spAutoFit/>
          </a:bodyPr>
          <a:lstStyle/>
          <a:p>
            <a:r>
              <a:rPr lang="en-CA" sz="2400" dirty="0">
                <a:solidFill>
                  <a:srgbClr val="BFBFBF"/>
                </a:solidFill>
              </a:rPr>
              <a:t>&lt;</a:t>
            </a:r>
          </a:p>
        </p:txBody>
      </p:sp>
      <p:sp>
        <p:nvSpPr>
          <p:cNvPr id="28" name="TextBox 27"/>
          <p:cNvSpPr txBox="1"/>
          <p:nvPr userDrawn="1"/>
        </p:nvSpPr>
        <p:spPr>
          <a:xfrm>
            <a:off x="11328682" y="6301031"/>
            <a:ext cx="304800" cy="461665"/>
          </a:xfrm>
          <a:prstGeom prst="rect">
            <a:avLst/>
          </a:prstGeom>
          <a:noFill/>
        </p:spPr>
        <p:txBody>
          <a:bodyPr wrap="square" lIns="91428" tIns="45713" rIns="91428" bIns="45713" rtlCol="0">
            <a:spAutoFit/>
          </a:bodyPr>
          <a:lstStyle/>
          <a:p>
            <a:r>
              <a:rPr lang="en-CA" sz="2400" dirty="0">
                <a:solidFill>
                  <a:srgbClr val="BFBFBF"/>
                </a:solidFill>
              </a:rPr>
              <a:t>&gt;</a:t>
            </a:r>
          </a:p>
        </p:txBody>
      </p:sp>
      <p:sp>
        <p:nvSpPr>
          <p:cNvPr id="16" name="TextBox 15">
            <a:extLst>
              <a:ext uri="{FF2B5EF4-FFF2-40B4-BE49-F238E27FC236}">
                <a16:creationId xmlns:a16="http://schemas.microsoft.com/office/drawing/2014/main" id="{6D348070-C01D-4FD9-9C73-04C668183E95}"/>
              </a:ext>
            </a:extLst>
          </p:cNvPr>
          <p:cNvSpPr txBox="1"/>
          <p:nvPr userDrawn="1"/>
        </p:nvSpPr>
        <p:spPr>
          <a:xfrm>
            <a:off x="594360" y="137160"/>
            <a:ext cx="1463040" cy="169277"/>
          </a:xfrm>
          <a:prstGeom prst="rect">
            <a:avLst/>
          </a:prstGeom>
          <a:noFill/>
        </p:spPr>
        <p:txBody>
          <a:bodyPr wrap="square" lIns="0" tIns="0" rIns="0" bIns="0" rtlCol="0">
            <a:spAutoFit/>
          </a:bodyPr>
          <a:lstStyle/>
          <a:p>
            <a:pPr marL="0" indent="0">
              <a:buFont typeface="Arial" pitchFamily="34" charset="0"/>
              <a:buNone/>
            </a:pPr>
            <a:r>
              <a:rPr lang="en-CA" sz="1100" dirty="0">
                <a:solidFill>
                  <a:schemeClr val="bg1">
                    <a:lumMod val="65000"/>
                  </a:schemeClr>
                </a:solidFill>
                <a:latin typeface="Arial" pitchFamily="34" charset="0"/>
                <a:cs typeface="Arial" pitchFamily="34" charset="0"/>
              </a:rPr>
              <a:t>About the Instructor                                                   </a:t>
            </a:r>
            <a:endParaRPr kumimoji="0" lang="en-CA" sz="1100" b="0" i="0" u="none" strike="noStrike" kern="1200" cap="none" spc="0" normalizeH="0" baseline="0" noProof="0" dirty="0">
              <a:ln>
                <a:noFill/>
              </a:ln>
              <a:solidFill>
                <a:schemeClr val="bg1">
                  <a:lumMod val="65000"/>
                </a:schemeClr>
              </a:solidFill>
              <a:effectLst/>
              <a:uLnTx/>
              <a:uFillTx/>
              <a:latin typeface="Arial" pitchFamily="34" charset="0"/>
              <a:ea typeface="+mn-ea"/>
              <a:cs typeface="Arial" pitchFamily="34" charset="0"/>
            </a:endParaRPr>
          </a:p>
        </p:txBody>
      </p:sp>
      <p:sp>
        <p:nvSpPr>
          <p:cNvPr id="17" name="TextBox 16">
            <a:extLst>
              <a:ext uri="{FF2B5EF4-FFF2-40B4-BE49-F238E27FC236}">
                <a16:creationId xmlns:a16="http://schemas.microsoft.com/office/drawing/2014/main" id="{A795602F-4428-497F-B850-23F5808179EE}"/>
              </a:ext>
            </a:extLst>
          </p:cNvPr>
          <p:cNvSpPr txBox="1"/>
          <p:nvPr userDrawn="1"/>
        </p:nvSpPr>
        <p:spPr>
          <a:xfrm>
            <a:off x="5409633" y="137160"/>
            <a:ext cx="1371600" cy="169277"/>
          </a:xfrm>
          <a:prstGeom prst="rect">
            <a:avLst/>
          </a:prstGeom>
          <a:noFill/>
        </p:spPr>
        <p:txBody>
          <a:bodyPr wrap="square" lIns="0" tIns="0" rIns="0" bIns="0" rtlCol="0">
            <a:spAutoFit/>
          </a:bodyPr>
          <a:lstStyle/>
          <a:p>
            <a:pPr marL="0" indent="0" algn="ctr">
              <a:buFont typeface="Arial" pitchFamily="34" charset="0"/>
              <a:buNone/>
            </a:pPr>
            <a:r>
              <a:rPr lang="en-CA" sz="1100" dirty="0">
                <a:solidFill>
                  <a:schemeClr val="bg1">
                    <a:lumMod val="65000"/>
                  </a:schemeClr>
                </a:solidFill>
                <a:latin typeface="Arial" pitchFamily="34" charset="0"/>
                <a:cs typeface="Arial" pitchFamily="34" charset="0"/>
              </a:rPr>
              <a:t>About the Sponsor                                                        </a:t>
            </a:r>
          </a:p>
        </p:txBody>
      </p:sp>
      <p:sp>
        <p:nvSpPr>
          <p:cNvPr id="22" name="TextBox 21">
            <a:extLst>
              <a:ext uri="{FF2B5EF4-FFF2-40B4-BE49-F238E27FC236}">
                <a16:creationId xmlns:a16="http://schemas.microsoft.com/office/drawing/2014/main" id="{7A92F692-C61F-4700-833A-BBB55AD155EA}"/>
              </a:ext>
            </a:extLst>
          </p:cNvPr>
          <p:cNvSpPr txBox="1"/>
          <p:nvPr userDrawn="1"/>
        </p:nvSpPr>
        <p:spPr>
          <a:xfrm>
            <a:off x="10378599" y="137160"/>
            <a:ext cx="1188720" cy="169277"/>
          </a:xfrm>
          <a:prstGeom prst="rect">
            <a:avLst/>
          </a:prstGeom>
          <a:noFill/>
        </p:spPr>
        <p:txBody>
          <a:bodyPr wrap="square" lIns="0" tIns="0" rIns="0" bIns="0" rtlCol="0">
            <a:spAutoFit/>
          </a:bodyPr>
          <a:lstStyle/>
          <a:p>
            <a:pPr marL="0" indent="0" algn="r">
              <a:buFont typeface="Arial" pitchFamily="34" charset="0"/>
              <a:buNone/>
            </a:pPr>
            <a:r>
              <a:rPr lang="en-CA" sz="1100" dirty="0">
                <a:solidFill>
                  <a:schemeClr val="bg1">
                    <a:lumMod val="65000"/>
                  </a:schemeClr>
                </a:solidFill>
                <a:latin typeface="Arial" pitchFamily="34" charset="0"/>
                <a:cs typeface="Arial" pitchFamily="34" charset="0"/>
              </a:rPr>
              <a:t>Ask an Expert</a:t>
            </a:r>
          </a:p>
        </p:txBody>
      </p:sp>
      <p:sp>
        <p:nvSpPr>
          <p:cNvPr id="26" name="TextBox 25">
            <a:hlinkClick r:id="rId12"/>
            <a:extLst>
              <a:ext uri="{FF2B5EF4-FFF2-40B4-BE49-F238E27FC236}">
                <a16:creationId xmlns:a16="http://schemas.microsoft.com/office/drawing/2014/main" id="{79061F67-4BA8-4688-A03F-5684925CF8E7}"/>
              </a:ext>
            </a:extLst>
          </p:cNvPr>
          <p:cNvSpPr txBox="1"/>
          <p:nvPr userDrawn="1"/>
        </p:nvSpPr>
        <p:spPr>
          <a:xfrm>
            <a:off x="5422013" y="76200"/>
            <a:ext cx="1371600" cy="274320"/>
          </a:xfrm>
          <a:prstGeom prst="rect">
            <a:avLst/>
          </a:prstGeom>
          <a:noFill/>
        </p:spPr>
        <p:txBody>
          <a:bodyPr wrap="square" lIns="91428" tIns="45713" rIns="91428" bIns="45713" rtlCol="0">
            <a:spAutoFit/>
          </a:bodyPr>
          <a:lstStyle/>
          <a:p>
            <a:endParaRPr lang="en-CA" dirty="0"/>
          </a:p>
        </p:txBody>
      </p:sp>
      <p:sp>
        <p:nvSpPr>
          <p:cNvPr id="29" name="TextBox 28">
            <a:hlinkClick r:id="rId13"/>
            <a:extLst>
              <a:ext uri="{FF2B5EF4-FFF2-40B4-BE49-F238E27FC236}">
                <a16:creationId xmlns:a16="http://schemas.microsoft.com/office/drawing/2014/main" id="{36393DEA-DBD9-4EF7-A8CA-2D854E91AF26}"/>
              </a:ext>
            </a:extLst>
          </p:cNvPr>
          <p:cNvSpPr txBox="1"/>
          <p:nvPr userDrawn="1"/>
        </p:nvSpPr>
        <p:spPr>
          <a:xfrm>
            <a:off x="518319" y="76200"/>
            <a:ext cx="1371600" cy="274320"/>
          </a:xfrm>
          <a:prstGeom prst="rect">
            <a:avLst/>
          </a:prstGeom>
          <a:noFill/>
        </p:spPr>
        <p:txBody>
          <a:bodyPr wrap="square" lIns="91428" tIns="45713" rIns="91428" bIns="45713" rtlCol="0">
            <a:spAutoFit/>
          </a:bodyPr>
          <a:lstStyle/>
          <a:p>
            <a:endParaRPr lang="en-CA" dirty="0"/>
          </a:p>
        </p:txBody>
      </p:sp>
      <p:sp>
        <p:nvSpPr>
          <p:cNvPr id="21" name="TextBox 20">
            <a:hlinkClick r:id="rId14"/>
            <a:extLst>
              <a:ext uri="{FF2B5EF4-FFF2-40B4-BE49-F238E27FC236}">
                <a16:creationId xmlns:a16="http://schemas.microsoft.com/office/drawing/2014/main" id="{2D8F90F4-BADD-43C8-90AC-1F87C70C2113}"/>
              </a:ext>
            </a:extLst>
          </p:cNvPr>
          <p:cNvSpPr txBox="1"/>
          <p:nvPr userDrawn="1"/>
        </p:nvSpPr>
        <p:spPr>
          <a:xfrm>
            <a:off x="10300947" y="76200"/>
            <a:ext cx="1371600" cy="274320"/>
          </a:xfrm>
          <a:prstGeom prst="rect">
            <a:avLst/>
          </a:prstGeom>
          <a:noFill/>
        </p:spPr>
        <p:txBody>
          <a:bodyPr wrap="square" lIns="91428" tIns="45713" rIns="91428" bIns="45713" rtlCol="0">
            <a:spAutoFit/>
          </a:bodyPr>
          <a:lstStyle/>
          <a:p>
            <a:endParaRPr lang="en-CA" dirty="0"/>
          </a:p>
        </p:txBody>
      </p:sp>
    </p:spTree>
    <p:extLst>
      <p:ext uri="{BB962C8B-B14F-4D97-AF65-F5344CB8AC3E}">
        <p14:creationId xmlns:p14="http://schemas.microsoft.com/office/powerpoint/2010/main" val="42524444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0" r:id="rId3"/>
    <p:sldLayoutId id="2147483667" r:id="rId4"/>
    <p:sldLayoutId id="2147483668" r:id="rId5"/>
    <p:sldLayoutId id="2147483651" r:id="rId6"/>
    <p:sldLayoutId id="2147483669" r:id="rId7"/>
    <p:sldLayoutId id="2147483671" r:id="rId8"/>
    <p:sldLayoutId id="2147483672" r:id="rId9"/>
  </p:sldLayoutIdLst>
  <p:hf sldNum="0" hdr="0" ftr="0" dt="0"/>
  <p:txStyles>
    <p:titleStyle>
      <a:lvl1pPr algn="l" defTabSz="914276" rtl="0" eaLnBrk="1" latinLnBrk="0" hangingPunct="1">
        <a:spcBef>
          <a:spcPct val="0"/>
        </a:spcBef>
        <a:buNone/>
        <a:defRPr lang="en-CA" sz="2800" kern="1200" dirty="0">
          <a:solidFill>
            <a:schemeClr val="bg1">
              <a:lumMod val="50000"/>
            </a:schemeClr>
          </a:solidFill>
          <a:effectLst/>
          <a:latin typeface="Arial" panose="020B0604020202020204" pitchFamily="34" charset="0"/>
          <a:ea typeface="+mj-ea"/>
          <a:cs typeface="Arial" panose="020B0604020202020204" pitchFamily="34" charset="0"/>
        </a:defRPr>
      </a:lvl1pPr>
    </p:titleStyle>
    <p:bodyStyle>
      <a:lvl1pPr marL="0" indent="0" algn="l" defTabSz="914276" rtl="0" eaLnBrk="1" latinLnBrk="0" hangingPunct="1">
        <a:spcBef>
          <a:spcPct val="20000"/>
        </a:spcBef>
        <a:buFontTx/>
        <a:buNone/>
        <a:defRPr sz="1600" kern="1200">
          <a:solidFill>
            <a:schemeClr val="tx1"/>
          </a:solidFill>
          <a:latin typeface="Arial" panose="020B0604020202020204" pitchFamily="34" charset="0"/>
          <a:ea typeface="+mn-ea"/>
          <a:cs typeface="Arial" panose="020B0604020202020204" pitchFamily="34" charset="0"/>
        </a:defRPr>
      </a:lvl1pPr>
      <a:lvl2pPr marL="633328" indent="-292060" algn="l" defTabSz="914276"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914276" indent="-280950" algn="l" defTabSz="914276" rtl="0" eaLnBrk="1" latinLnBrk="0" hangingPunct="1">
        <a:spcBef>
          <a:spcPct val="20000"/>
        </a:spcBef>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195226" indent="-280950" algn="l" defTabSz="914276"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487286" indent="-292060" algn="l" defTabSz="914276"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259"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8"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900" kern="1200">
          <a:solidFill>
            <a:schemeClr val="tx1"/>
          </a:solidFill>
          <a:latin typeface="+mn-lt"/>
          <a:ea typeface="+mn-ea"/>
          <a:cs typeface="+mn-cs"/>
        </a:defRPr>
      </a:lvl1pPr>
      <a:lvl2pPr marL="457138" algn="l" defTabSz="914276" rtl="0" eaLnBrk="1" latinLnBrk="0" hangingPunct="1">
        <a:defRPr sz="1900" kern="1200">
          <a:solidFill>
            <a:schemeClr val="tx1"/>
          </a:solidFill>
          <a:latin typeface="+mn-lt"/>
          <a:ea typeface="+mn-ea"/>
          <a:cs typeface="+mn-cs"/>
        </a:defRPr>
      </a:lvl2pPr>
      <a:lvl3pPr marL="914276" algn="l" defTabSz="914276" rtl="0" eaLnBrk="1" latinLnBrk="0" hangingPunct="1">
        <a:defRPr sz="1900" kern="1200">
          <a:solidFill>
            <a:schemeClr val="tx1"/>
          </a:solidFill>
          <a:latin typeface="+mn-lt"/>
          <a:ea typeface="+mn-ea"/>
          <a:cs typeface="+mn-cs"/>
        </a:defRPr>
      </a:lvl3pPr>
      <a:lvl4pPr marL="1371414" algn="l" defTabSz="914276" rtl="0" eaLnBrk="1" latinLnBrk="0" hangingPunct="1">
        <a:defRPr sz="1900" kern="1200">
          <a:solidFill>
            <a:schemeClr val="tx1"/>
          </a:solidFill>
          <a:latin typeface="+mn-lt"/>
          <a:ea typeface="+mn-ea"/>
          <a:cs typeface="+mn-cs"/>
        </a:defRPr>
      </a:lvl4pPr>
      <a:lvl5pPr marL="1828552" algn="l" defTabSz="914276" rtl="0" eaLnBrk="1" latinLnBrk="0" hangingPunct="1">
        <a:defRPr sz="1900" kern="1200">
          <a:solidFill>
            <a:schemeClr val="tx1"/>
          </a:solidFill>
          <a:latin typeface="+mn-lt"/>
          <a:ea typeface="+mn-ea"/>
          <a:cs typeface="+mn-cs"/>
        </a:defRPr>
      </a:lvl5pPr>
      <a:lvl6pPr marL="2285690" algn="l" defTabSz="914276" rtl="0" eaLnBrk="1" latinLnBrk="0" hangingPunct="1">
        <a:defRPr sz="1900" kern="1200">
          <a:solidFill>
            <a:schemeClr val="tx1"/>
          </a:solidFill>
          <a:latin typeface="+mn-lt"/>
          <a:ea typeface="+mn-ea"/>
          <a:cs typeface="+mn-cs"/>
        </a:defRPr>
      </a:lvl6pPr>
      <a:lvl7pPr marL="2742828" algn="l" defTabSz="914276" rtl="0" eaLnBrk="1" latinLnBrk="0" hangingPunct="1">
        <a:defRPr sz="1900" kern="1200">
          <a:solidFill>
            <a:schemeClr val="tx1"/>
          </a:solidFill>
          <a:latin typeface="+mn-lt"/>
          <a:ea typeface="+mn-ea"/>
          <a:cs typeface="+mn-cs"/>
        </a:defRPr>
      </a:lvl7pPr>
      <a:lvl8pPr marL="3199965" algn="l" defTabSz="914276" rtl="0" eaLnBrk="1" latinLnBrk="0" hangingPunct="1">
        <a:defRPr sz="1900" kern="1200">
          <a:solidFill>
            <a:schemeClr val="tx1"/>
          </a:solidFill>
          <a:latin typeface="+mn-lt"/>
          <a:ea typeface="+mn-ea"/>
          <a:cs typeface="+mn-cs"/>
        </a:defRPr>
      </a:lvl8pPr>
      <a:lvl9pPr marL="3657103" algn="l" defTabSz="914276"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5" userDrawn="1">
          <p15:clr>
            <a:srgbClr val="5ACBF0"/>
          </p15:clr>
        </p15:guide>
        <p15:guide id="2" pos="7287" userDrawn="1">
          <p15:clr>
            <a:srgbClr val="5ACBF0"/>
          </p15:clr>
        </p15:guide>
        <p15:guide id="3" orient="horz" pos="1008" userDrawn="1">
          <p15:clr>
            <a:srgbClr val="5ACBF0"/>
          </p15:clr>
        </p15:guide>
        <p15:guide id="4" orient="horz" pos="3888" userDrawn="1">
          <p15:clr>
            <a:srgbClr val="5ACBF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allweatheraa.com/" TargetMode="External"/><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aecdaily.com/"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es.m.wikipedia.org/wiki/Archivo:Former_Bauxite_Mine_G%C3%A1nt_2011_6.jpg" TargetMode="External"/><Relationship Id="rId2" Type="http://schemas.openxmlformats.org/officeDocument/2006/relationships/hyperlink" Target="https://creativecommons.org/licenses/by-sa/4.0/" TargetMode="Externa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essupport@aia.org"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vmwp.com/" TargetMode="External"/><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vmwp.com/" TargetMode="External"/><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frc.org/industry/certification/product-certification-program/the-component-modeling-approach-program-cma/"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commons.wikimedia.org/wiki/File:Innerglass-low-e-illustrati.jpg" TargetMode="External"/><Relationship Id="rId2" Type="http://schemas.openxmlformats.org/officeDocument/2006/relationships/hyperlink" Target="https://creativecommons.org/licenses/by-sa/4.0/deed.en" TargetMode="Externa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hyperlink" Target="https://commons.wikimedia.org/wiki/File:Tempered_Glass_2.jpg" TargetMode="External"/><Relationship Id="rId2" Type="http://schemas.openxmlformats.org/officeDocument/2006/relationships/hyperlink" Target="https://creativecommons.org/licenses/by-sa/3.0/deed.en" TargetMode="External"/><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aec.org/page/extrusion-sustainability-epds-lca" TargetMode="Externa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hyperlink" Target="https://www.vmwp.com/" TargetMode="External"/><Relationship Id="rId2" Type="http://schemas.openxmlformats.org/officeDocument/2006/relationships/image" Target="../media/image59.jpeg"/><Relationship Id="rId1" Type="http://schemas.openxmlformats.org/officeDocument/2006/relationships/slideLayout" Target="../slideLayouts/slideLayout8.xml"/><Relationship Id="rId4" Type="http://schemas.openxmlformats.org/officeDocument/2006/relationships/hyperlink" Target="http://keithbakerphotography.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hyperlink" Target="http://build.usgbc.org/bdc41"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hyperlink" Target="https://www.vmwp.com/"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keithbakerphotography.com/"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Birthplace_of_the_Aluminum_Industry_(Pittsburgh,_PA)_(6038538949).jpg" TargetMode="External"/><Relationship Id="rId2" Type="http://schemas.openxmlformats.org/officeDocument/2006/relationships/hyperlink" Target="https://creativecommons.org/licenses/by/2.0/deed.en" TargetMode="Externa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hyperlink" Target="http://greenbuilding.world-aluminium.org/home/" TargetMode="External"/><Relationship Id="rId3" Type="http://schemas.openxmlformats.org/officeDocument/2006/relationships/hyperlink" Target="https://www.treehugger.com/recycling-aluminum-good-thing-right-4857598" TargetMode="External"/><Relationship Id="rId7" Type="http://schemas.openxmlformats.org/officeDocument/2006/relationships/hyperlink" Target="https://www.aluminum.org/product-markets/building-construction" TargetMode="External"/><Relationship Id="rId2" Type="http://schemas.openxmlformats.org/officeDocument/2006/relationships/hyperlink" Target="https://www.aluminiumleader.com/history/industry_history/" TargetMode="External"/><Relationship Id="rId1" Type="http://schemas.openxmlformats.org/officeDocument/2006/relationships/slideLayout" Target="../slideLayouts/slideLayout3.xml"/><Relationship Id="rId6" Type="http://schemas.openxmlformats.org/officeDocument/2006/relationships/hyperlink" Target="https://www.aluminum.org/aluminum-sustainability" TargetMode="External"/><Relationship Id="rId5" Type="http://schemas.openxmlformats.org/officeDocument/2006/relationships/hyperlink" Target="http://aluminium.org.au/aluminium/properties/" TargetMode="External"/><Relationship Id="rId4" Type="http://schemas.openxmlformats.org/officeDocument/2006/relationships/hyperlink" Target="https://www.aluminum.org/aluminum-advantage/aluminum-101"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efficientwindows.org/ufactor.php" TargetMode="External"/><Relationship Id="rId2" Type="http://schemas.openxmlformats.org/officeDocument/2006/relationships/hyperlink" Target="https://www.reynaers.com/en/how-aluminium-changed-architecture" TargetMode="External"/><Relationship Id="rId1" Type="http://schemas.openxmlformats.org/officeDocument/2006/relationships/slideLayout" Target="../slideLayouts/slideLayout8.xml"/><Relationship Id="rId6" Type="http://schemas.openxmlformats.org/officeDocument/2006/relationships/hyperlink" Target="https://www.energy.gov/energysaver/window-types-and-technologies" TargetMode="External"/><Relationship Id="rId5" Type="http://schemas.openxmlformats.org/officeDocument/2006/relationships/hyperlink" Target="https://www.commercialwindows.org/energy.php" TargetMode="External"/><Relationship Id="rId4" Type="http://schemas.openxmlformats.org/officeDocument/2006/relationships/hyperlink" Target="https://www.yourhome.gov.au/materials/embodied-energy"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aecdaily.com/" TargetMode="Externa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www.aecdaily.com/course.php?node_id=IDNODE&amp;tabidx=taketest" TargetMode="External"/><Relationship Id="rId4" Type="http://schemas.openxmlformats.org/officeDocument/2006/relationships/hyperlink" Target="http://aecdai.ly/aecc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rick building with a window&#10;&#10;Description automatically generated">
            <a:extLst>
              <a:ext uri="{FF2B5EF4-FFF2-40B4-BE49-F238E27FC236}">
                <a16:creationId xmlns:a16="http://schemas.microsoft.com/office/drawing/2014/main" id="{EBC1B7D7-8BED-4783-A43A-F390F0ACD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914"/>
            <a:ext cx="12153900" cy="3762375"/>
          </a:xfrm>
          <a:prstGeom prst="rect">
            <a:avLst/>
          </a:prstGeom>
        </p:spPr>
      </p:pic>
      <p:sp>
        <p:nvSpPr>
          <p:cNvPr id="4" name="Text Box 1080"/>
          <p:cNvSpPr txBox="1">
            <a:spLocks noChangeArrowheads="1"/>
          </p:cNvSpPr>
          <p:nvPr/>
        </p:nvSpPr>
        <p:spPr bwMode="auto">
          <a:xfrm>
            <a:off x="594360" y="3948544"/>
            <a:ext cx="448056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eaLnBrk="1" hangingPunct="1"/>
            <a:r>
              <a:rPr lang="en-US" sz="900" baseline="0" dirty="0">
                <a:solidFill>
                  <a:srgbClr val="1C1C1C"/>
                </a:solidFill>
                <a:latin typeface="Arial" pitchFamily="34" charset="0"/>
                <a:cs typeface="Arial" pitchFamily="34" charset="0"/>
              </a:rPr>
              <a:t>This Online Learning Seminar is available through a professional courtesy provided by: </a:t>
            </a:r>
            <a:endParaRPr lang="en-CA" sz="900" baseline="0" dirty="0">
              <a:solidFill>
                <a:srgbClr val="1C1C1C"/>
              </a:solidFill>
              <a:latin typeface="Arial" pitchFamily="34" charset="0"/>
              <a:cs typeface="Arial" pitchFamily="34" charset="0"/>
            </a:endParaRPr>
          </a:p>
        </p:txBody>
      </p:sp>
      <p:sp>
        <p:nvSpPr>
          <p:cNvPr id="5" name="TextBox 4"/>
          <p:cNvSpPr txBox="1"/>
          <p:nvPr/>
        </p:nvSpPr>
        <p:spPr>
          <a:xfrm>
            <a:off x="4255561" y="4220568"/>
            <a:ext cx="3882758" cy="1415772"/>
          </a:xfrm>
          <a:prstGeom prst="rect">
            <a:avLst/>
          </a:prstGeom>
          <a:noFill/>
        </p:spPr>
        <p:txBody>
          <a:bodyPr wrap="square" lIns="0" tIns="0" rIns="0" bIns="0" rtlCol="0">
            <a:noAutofit/>
          </a:bodyPr>
          <a:lstStyle/>
          <a:p>
            <a:r>
              <a:rPr lang="en-CA" sz="1500" dirty="0">
                <a:solidFill>
                  <a:srgbClr val="1C1C1C"/>
                </a:solidFill>
                <a:latin typeface="Arial" pitchFamily="34" charset="0"/>
                <a:cs typeface="Arial" pitchFamily="34" charset="0"/>
              </a:rPr>
              <a:t>All Weather Architectural Aluminum</a:t>
            </a:r>
          </a:p>
          <a:p>
            <a:r>
              <a:rPr lang="en-CA" sz="1100" dirty="0">
                <a:latin typeface="Arial" panose="020B0604020202020204" pitchFamily="34" charset="0"/>
                <a:cs typeface="Arial" panose="020B0604020202020204" pitchFamily="34" charset="0"/>
              </a:rPr>
              <a:t>777 Aldridge Rd, Vacaville, </a:t>
            </a:r>
          </a:p>
          <a:p>
            <a:r>
              <a:rPr lang="en-CA" sz="1100" dirty="0">
                <a:latin typeface="Arial" panose="020B0604020202020204" pitchFamily="34" charset="0"/>
                <a:cs typeface="Arial" panose="020B0604020202020204" pitchFamily="34" charset="0"/>
              </a:rPr>
              <a:t>CA 95688, United States</a:t>
            </a:r>
            <a:endParaRPr lang="en-CA" sz="1100" dirty="0">
              <a:solidFill>
                <a:srgbClr val="1C1C1C"/>
              </a:solidFill>
              <a:latin typeface="Arial" panose="020B0604020202020204" pitchFamily="34" charset="0"/>
              <a:cs typeface="Arial" pitchFamily="34" charset="0"/>
            </a:endParaRPr>
          </a:p>
          <a:p>
            <a:r>
              <a:rPr lang="en-CA" sz="1100" dirty="0">
                <a:solidFill>
                  <a:srgbClr val="1C1C1C"/>
                </a:solidFill>
                <a:latin typeface="Arial" panose="020B0604020202020204" pitchFamily="34" charset="0"/>
                <a:cs typeface="Arial" pitchFamily="34" charset="0"/>
              </a:rPr>
              <a:t>Tel: 707-52-1600</a:t>
            </a:r>
          </a:p>
          <a:p>
            <a:r>
              <a:rPr lang="en-CA" sz="1100" dirty="0">
                <a:solidFill>
                  <a:srgbClr val="1C1C1C"/>
                </a:solidFill>
                <a:latin typeface="Arial" panose="020B0604020202020204" pitchFamily="34" charset="0"/>
                <a:cs typeface="Arial" pitchFamily="34" charset="0"/>
              </a:rPr>
              <a:t>Fax:</a:t>
            </a:r>
            <a:r>
              <a:rPr lang="en-CA" sz="1100" dirty="0"/>
              <a:t>707- 452-1616</a:t>
            </a:r>
            <a:endParaRPr lang="en-CA" sz="1100" dirty="0">
              <a:solidFill>
                <a:srgbClr val="1C1C1C"/>
              </a:solidFill>
              <a:latin typeface="Arial" pitchFamily="34" charset="0"/>
              <a:cs typeface="Arial" pitchFamily="34" charset="0"/>
            </a:endParaRPr>
          </a:p>
          <a:p>
            <a:r>
              <a:rPr lang="en-CA" sz="1100" dirty="0">
                <a:solidFill>
                  <a:srgbClr val="1C1C1C"/>
                </a:solidFill>
                <a:latin typeface="Arial" pitchFamily="34" charset="0"/>
                <a:cs typeface="Arial" pitchFamily="34" charset="0"/>
              </a:rPr>
              <a:t>Toll-Free: 800-680-5800</a:t>
            </a:r>
          </a:p>
          <a:p>
            <a:r>
              <a:rPr lang="en-CA" sz="1100" dirty="0">
                <a:solidFill>
                  <a:srgbClr val="1C1C1C"/>
                </a:solidFill>
                <a:latin typeface="Arial" pitchFamily="34" charset="0"/>
                <a:cs typeface="Arial" pitchFamily="34" charset="0"/>
              </a:rPr>
              <a:t>Email: </a:t>
            </a:r>
            <a:r>
              <a:rPr lang="en-CA" sz="1100" b="1" dirty="0">
                <a:solidFill>
                  <a:srgbClr val="FF0000"/>
                </a:solidFill>
                <a:latin typeface="Arial" pitchFamily="34" charset="0"/>
                <a:cs typeface="Arial" pitchFamily="34" charset="0"/>
              </a:rPr>
              <a:t>PLEASE SUPPLY</a:t>
            </a:r>
          </a:p>
          <a:p>
            <a:r>
              <a:rPr lang="en-CA" sz="1100" dirty="0">
                <a:solidFill>
                  <a:srgbClr val="1C1C1C"/>
                </a:solidFill>
                <a:latin typeface="Arial" pitchFamily="34" charset="0"/>
                <a:cs typeface="Arial" pitchFamily="34" charset="0"/>
              </a:rPr>
              <a:t>Web: </a:t>
            </a:r>
            <a:r>
              <a:rPr lang="en-CA" sz="1100" dirty="0">
                <a:hlinkClick r:id="rId3"/>
              </a:rPr>
              <a:t>https://www.allweatheraa.com/</a:t>
            </a:r>
            <a:endParaRPr lang="en-CA" sz="1100" dirty="0">
              <a:solidFill>
                <a:srgbClr val="1C1C1C"/>
              </a:solidFill>
              <a:latin typeface="Arial" pitchFamily="34" charset="0"/>
              <a:cs typeface="Arial" pitchFamily="34" charset="0"/>
            </a:endParaRPr>
          </a:p>
        </p:txBody>
      </p:sp>
      <p:sp>
        <p:nvSpPr>
          <p:cNvPr id="14" name="Text Box 115"/>
          <p:cNvSpPr txBox="1">
            <a:spLocks noChangeArrowheads="1"/>
          </p:cNvSpPr>
          <p:nvPr/>
        </p:nvSpPr>
        <p:spPr bwMode="auto">
          <a:xfrm>
            <a:off x="595313" y="5760720"/>
            <a:ext cx="67156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no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eaLnBrk="1" hangingPunct="1">
              <a:defRPr/>
            </a:pPr>
            <a:r>
              <a:rPr lang="en-CA" sz="900" baseline="0" dirty="0">
                <a:solidFill>
                  <a:srgbClr val="1C1C1C"/>
                </a:solidFill>
                <a:latin typeface="Arial" pitchFamily="34" charset="0"/>
                <a:cs typeface="Arial" pitchFamily="34" charset="0"/>
              </a:rPr>
              <a:t>©2020 All Weather Architectural Aluminum. The material contained in this course was researched, assembled, and produced by All Weather Architectural Aluminum and remains its property. Questions or concerns about the content of this course should be directed to the program instructor. This multimedia product is the copyright of AEC Daily.</a:t>
            </a:r>
          </a:p>
        </p:txBody>
      </p:sp>
      <p:sp>
        <p:nvSpPr>
          <p:cNvPr id="15" name="Title 1"/>
          <p:cNvSpPr txBox="1">
            <a:spLocks/>
          </p:cNvSpPr>
          <p:nvPr/>
        </p:nvSpPr>
        <p:spPr>
          <a:xfrm>
            <a:off x="0" y="2743200"/>
            <a:ext cx="12161838" cy="609600"/>
          </a:xfrm>
          <a:prstGeom prst="rect">
            <a:avLst/>
          </a:prstGeom>
          <a:solidFill>
            <a:srgbClr val="A4B9CF">
              <a:alpha val="50000"/>
            </a:srgbClr>
          </a:solidFill>
        </p:spPr>
        <p:txBody>
          <a:bodyPr vert="horz" lIns="91428" tIns="45713" rIns="91428" bIns="45713"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200" dirty="0">
                <a:solidFill>
                  <a:schemeClr val="bg1"/>
                </a:solidFill>
                <a:latin typeface="Arial" panose="020B0604020202020204" pitchFamily="34" charset="0"/>
                <a:cs typeface="Arial" panose="020B0604020202020204" pitchFamily="34" charset="0"/>
              </a:rPr>
              <a:t>The Aluminum Advantage in Fenestration</a:t>
            </a:r>
            <a:endParaRPr lang="en-CA" sz="3200" dirty="0">
              <a:solidFill>
                <a:schemeClr val="bg1"/>
              </a:solidFill>
              <a:effectLst>
                <a:outerShdw blurRad="38100" dist="38100" dir="2700000" algn="tl">
                  <a:srgbClr val="C0C0C0"/>
                </a:outerShdw>
              </a:effectLst>
              <a:latin typeface="Arial" pitchFamily="34" charset="0"/>
              <a:cs typeface="Arial" pitchFamily="34" charset="0"/>
            </a:endParaRPr>
          </a:p>
        </p:txBody>
      </p:sp>
      <p:pic>
        <p:nvPicPr>
          <p:cNvPr id="24" name="Content Placeholder 5">
            <a:extLst>
              <a:ext uri="{FF2B5EF4-FFF2-40B4-BE49-F238E27FC236}">
                <a16:creationId xmlns:a16="http://schemas.microsoft.com/office/drawing/2014/main" id="{4D94CCE6-FB38-4993-AE48-688B54A03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556" y="5804439"/>
            <a:ext cx="1500321" cy="363828"/>
          </a:xfrm>
          <a:prstGeom prst="rect">
            <a:avLst/>
          </a:prstGeom>
        </p:spPr>
      </p:pic>
      <p:sp>
        <p:nvSpPr>
          <p:cNvPr id="28" name="Text Box 65">
            <a:extLst>
              <a:ext uri="{FF2B5EF4-FFF2-40B4-BE49-F238E27FC236}">
                <a16:creationId xmlns:a16="http://schemas.microsoft.com/office/drawing/2014/main" id="{7E6A7DB0-529E-4CD7-9D92-2320C11D1ED8}"/>
              </a:ext>
            </a:extLst>
          </p:cNvPr>
          <p:cNvSpPr txBox="1">
            <a:spLocks noChangeArrowheads="1"/>
          </p:cNvSpPr>
          <p:nvPr/>
        </p:nvSpPr>
        <p:spPr bwMode="auto">
          <a:xfrm>
            <a:off x="9361832" y="5921590"/>
            <a:ext cx="781137" cy="19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672" tIns="34336" rIns="68672" bIns="34336">
            <a:sp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algn="l" eaLnBrk="1" hangingPunct="1">
              <a:spcBef>
                <a:spcPct val="50000"/>
              </a:spcBef>
              <a:defRPr/>
            </a:pPr>
            <a:r>
              <a:rPr lang="en-US" sz="800" b="1" baseline="0" dirty="0">
                <a:solidFill>
                  <a:schemeClr val="bg1">
                    <a:lumMod val="65000"/>
                  </a:schemeClr>
                </a:solidFill>
                <a:latin typeface="Arial" pitchFamily="34" charset="0"/>
                <a:cs typeface="Arial" pitchFamily="34" charset="0"/>
              </a:rPr>
              <a:t>powered by </a:t>
            </a:r>
            <a:endParaRPr lang="en-US" sz="800" b="1" i="1" baseline="0" dirty="0">
              <a:solidFill>
                <a:schemeClr val="bg1">
                  <a:lumMod val="65000"/>
                </a:schemeClr>
              </a:solidFill>
              <a:latin typeface="Arial" pitchFamily="34" charset="0"/>
              <a:cs typeface="Arial" pitchFamily="34" charset="0"/>
            </a:endParaRPr>
          </a:p>
        </p:txBody>
      </p:sp>
      <p:pic>
        <p:nvPicPr>
          <p:cNvPr id="36" name="Picture 5" descr="\\192.168.0.50\olc22\3 - Associations\USGBC\USGBC Education Provider Logo\Logo for Course Template\education-partner_bw.jpg">
            <a:extLst>
              <a:ext uri="{FF2B5EF4-FFF2-40B4-BE49-F238E27FC236}">
                <a16:creationId xmlns:a16="http://schemas.microsoft.com/office/drawing/2014/main" id="{ADCE43FC-B225-4C5B-9C09-DA0AB19FA3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4119" y="4349202"/>
            <a:ext cx="1601805" cy="47548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3A40723-861A-4F0D-B247-D1092DACA3A1}"/>
              </a:ext>
            </a:extLst>
          </p:cNvPr>
          <p:cNvSpPr txBox="1"/>
          <p:nvPr/>
        </p:nvSpPr>
        <p:spPr>
          <a:xfrm>
            <a:off x="518319" y="6279155"/>
            <a:ext cx="2590800" cy="457200"/>
          </a:xfrm>
          <a:prstGeom prst="rect">
            <a:avLst/>
          </a:prstGeom>
          <a:solidFill>
            <a:schemeClr val="bg1"/>
          </a:solidFill>
        </p:spPr>
        <p:txBody>
          <a:bodyPr wrap="square" rtlCol="0">
            <a:spAutoFit/>
          </a:bodyPr>
          <a:lstStyle/>
          <a:p>
            <a:endParaRPr lang="en-CA" dirty="0"/>
          </a:p>
        </p:txBody>
      </p:sp>
      <p:sp>
        <p:nvSpPr>
          <p:cNvPr id="20" name="Rectangle 1071">
            <a:hlinkClick r:id="" action="ppaction://hlinkshowjump?jump=nextslide"/>
            <a:extLst>
              <a:ext uri="{FF2B5EF4-FFF2-40B4-BE49-F238E27FC236}">
                <a16:creationId xmlns:a16="http://schemas.microsoft.com/office/drawing/2014/main" id="{BEB03BE5-FE9A-4442-85AF-23B603ED78D4}"/>
              </a:ext>
            </a:extLst>
          </p:cNvPr>
          <p:cNvSpPr>
            <a:spLocks noChangeArrowheads="1"/>
          </p:cNvSpPr>
          <p:nvPr/>
        </p:nvSpPr>
        <p:spPr bwMode="auto">
          <a:xfrm>
            <a:off x="10107676" y="5043488"/>
            <a:ext cx="152155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16" tIns="45708" rIns="91416" bIns="45708" anchor="ctr"/>
          <a:lstStyle/>
          <a:p>
            <a:endParaRPr lang="en-CA" baseline="0"/>
          </a:p>
        </p:txBody>
      </p:sp>
      <p:grpSp>
        <p:nvGrpSpPr>
          <p:cNvPr id="21" name="Group 20">
            <a:extLst>
              <a:ext uri="{FF2B5EF4-FFF2-40B4-BE49-F238E27FC236}">
                <a16:creationId xmlns:a16="http://schemas.microsoft.com/office/drawing/2014/main" id="{C70C8090-EDA0-4820-806C-DF320984D8EA}"/>
              </a:ext>
            </a:extLst>
          </p:cNvPr>
          <p:cNvGrpSpPr/>
          <p:nvPr/>
        </p:nvGrpSpPr>
        <p:grpSpPr>
          <a:xfrm>
            <a:off x="10193442" y="5105400"/>
            <a:ext cx="1375507" cy="365760"/>
            <a:chOff x="8778240" y="5014912"/>
            <a:chExt cx="1375507" cy="365760"/>
          </a:xfrm>
        </p:grpSpPr>
        <p:sp>
          <p:nvSpPr>
            <p:cNvPr id="22" name="Rounded Rectangle 31">
              <a:extLst>
                <a:ext uri="{FF2B5EF4-FFF2-40B4-BE49-F238E27FC236}">
                  <a16:creationId xmlns:a16="http://schemas.microsoft.com/office/drawing/2014/main" id="{896C14CE-F89E-4BD4-910D-D22689886A98}"/>
                </a:ext>
              </a:extLst>
            </p:cNvPr>
            <p:cNvSpPr/>
            <p:nvPr/>
          </p:nvSpPr>
          <p:spPr>
            <a:xfrm>
              <a:off x="8778240" y="5014912"/>
              <a:ext cx="1375507" cy="365760"/>
            </a:xfrm>
            <a:prstGeom prst="roundRect">
              <a:avLst/>
            </a:prstGeom>
            <a:solidFill>
              <a:srgbClr val="008C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CA"/>
            </a:p>
          </p:txBody>
        </p:sp>
        <p:sp>
          <p:nvSpPr>
            <p:cNvPr id="23" name="Text Box 1069">
              <a:extLst>
                <a:ext uri="{FF2B5EF4-FFF2-40B4-BE49-F238E27FC236}">
                  <a16:creationId xmlns:a16="http://schemas.microsoft.com/office/drawing/2014/main" id="{482974F7-395C-44C8-90BE-B9C8F0503CF2}"/>
                </a:ext>
              </a:extLst>
            </p:cNvPr>
            <p:cNvSpPr txBox="1">
              <a:spLocks noChangeArrowheads="1"/>
            </p:cNvSpPr>
            <p:nvPr/>
          </p:nvSpPr>
          <p:spPr bwMode="auto">
            <a:xfrm>
              <a:off x="9008283" y="5035525"/>
              <a:ext cx="914400" cy="32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algn="ctr" eaLnBrk="1" hangingPunct="1">
                <a:spcBef>
                  <a:spcPct val="0"/>
                </a:spcBef>
                <a:defRPr/>
              </a:pPr>
              <a:r>
                <a:rPr lang="en-US" sz="1500" b="1" baseline="0" dirty="0">
                  <a:solidFill>
                    <a:schemeClr val="bg1"/>
                  </a:solidFill>
                  <a:latin typeface="Arial" charset="0"/>
                </a:rPr>
                <a:t>START</a:t>
              </a:r>
            </a:p>
          </p:txBody>
        </p:sp>
      </p:grpSp>
      <p:sp>
        <p:nvSpPr>
          <p:cNvPr id="27" name="Rectangle 50">
            <a:hlinkClick r:id="rId6"/>
            <a:extLst>
              <a:ext uri="{FF2B5EF4-FFF2-40B4-BE49-F238E27FC236}">
                <a16:creationId xmlns:a16="http://schemas.microsoft.com/office/drawing/2014/main" id="{94C37453-129C-47EF-B2C8-C5DAC233376F}"/>
              </a:ext>
            </a:extLst>
          </p:cNvPr>
          <p:cNvSpPr>
            <a:spLocks noChangeArrowheads="1"/>
          </p:cNvSpPr>
          <p:nvPr/>
        </p:nvSpPr>
        <p:spPr bwMode="auto">
          <a:xfrm>
            <a:off x="9281319" y="5669555"/>
            <a:ext cx="2362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672" tIns="34336" rIns="68672" bIns="34336" anchor="ctr"/>
          <a:lstStyle/>
          <a:p>
            <a:endParaRPr lang="en-CA"/>
          </a:p>
        </p:txBody>
      </p:sp>
      <p:pic>
        <p:nvPicPr>
          <p:cNvPr id="19" name="Picture 18" descr="A close up of a logo&#10;&#10;Description automatically generated">
            <a:extLst>
              <a:ext uri="{FF2B5EF4-FFF2-40B4-BE49-F238E27FC236}">
                <a16:creationId xmlns:a16="http://schemas.microsoft.com/office/drawing/2014/main" id="{24F88CF7-6910-4EB8-BF9F-C9201E4A3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9462" y="4127345"/>
            <a:ext cx="997528" cy="731520"/>
          </a:xfrm>
          <a:prstGeom prst="rect">
            <a:avLst/>
          </a:prstGeom>
        </p:spPr>
      </p:pic>
      <p:sp>
        <p:nvSpPr>
          <p:cNvPr id="2" name="TextBox 1">
            <a:extLst>
              <a:ext uri="{FF2B5EF4-FFF2-40B4-BE49-F238E27FC236}">
                <a16:creationId xmlns:a16="http://schemas.microsoft.com/office/drawing/2014/main" id="{8937894A-A9E8-48FA-8292-FD6219B75451}"/>
              </a:ext>
            </a:extLst>
          </p:cNvPr>
          <p:cNvSpPr txBox="1"/>
          <p:nvPr/>
        </p:nvSpPr>
        <p:spPr>
          <a:xfrm>
            <a:off x="9818349" y="6357258"/>
            <a:ext cx="511765" cy="384721"/>
          </a:xfrm>
          <a:prstGeom prst="rect">
            <a:avLst/>
          </a:prstGeom>
          <a:solidFill>
            <a:schemeClr val="bg1"/>
          </a:solidFill>
        </p:spPr>
        <p:txBody>
          <a:bodyPr wrap="square" rtlCol="0">
            <a:spAutoFit/>
          </a:bodyPr>
          <a:lstStyle/>
          <a:p>
            <a:endParaRPr lang="en-CA" dirty="0"/>
          </a:p>
        </p:txBody>
      </p:sp>
      <p:pic>
        <p:nvPicPr>
          <p:cNvPr id="3" name="Picture 2">
            <a:extLst>
              <a:ext uri="{FF2B5EF4-FFF2-40B4-BE49-F238E27FC236}">
                <a16:creationId xmlns:a16="http://schemas.microsoft.com/office/drawing/2014/main" id="{6B29FAF2-8249-4A5E-BAD1-510457298A73}"/>
              </a:ext>
            </a:extLst>
          </p:cNvPr>
          <p:cNvPicPr>
            <a:picLocks noChangeAspect="1"/>
          </p:cNvPicPr>
          <p:nvPr/>
        </p:nvPicPr>
        <p:blipFill>
          <a:blip r:embed="rId8"/>
          <a:stretch>
            <a:fillRect/>
          </a:stretch>
        </p:blipFill>
        <p:spPr>
          <a:xfrm>
            <a:off x="548004" y="4291302"/>
            <a:ext cx="2133785" cy="1420491"/>
          </a:xfrm>
          <a:prstGeom prst="rect">
            <a:avLst/>
          </a:prstGeom>
        </p:spPr>
      </p:pic>
    </p:spTree>
    <p:extLst>
      <p:ext uri="{BB962C8B-B14F-4D97-AF65-F5344CB8AC3E}">
        <p14:creationId xmlns:p14="http://schemas.microsoft.com/office/powerpoint/2010/main" val="267419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3962559" cy="4572000"/>
          </a:xfrm>
        </p:spPr>
        <p:txBody>
          <a:bodyPr rIns="548640"/>
          <a:lstStyle/>
          <a:p>
            <a:r>
              <a:rPr lang="en-CA" sz="1600" dirty="0"/>
              <a:t>Known bauxite deposits are sufficient to support the current production rate of aluminium for another 300 years. </a:t>
            </a:r>
          </a:p>
          <a:p>
            <a:endParaRPr lang="en-CA" sz="1600" dirty="0"/>
          </a:p>
          <a:p>
            <a:r>
              <a:rPr lang="en-CA" sz="1600" dirty="0"/>
              <a:t>Open cast methods are usually used and great care is taken to restore and re-vegetate mine sites. (image). </a:t>
            </a:r>
          </a:p>
          <a:p>
            <a:endParaRPr lang="en-CA" sz="1600" dirty="0"/>
          </a:p>
          <a:p>
            <a:r>
              <a:rPr lang="en-CA" sz="1600" dirty="0"/>
              <a:t>Globally, the area rehabilitated each year equals the area being mined.</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Environmental Rehabilitation</a:t>
            </a:r>
          </a:p>
        </p:txBody>
      </p:sp>
      <p:sp>
        <p:nvSpPr>
          <p:cNvPr id="2" name="AutoShape 2">
            <a:extLst>
              <a:ext uri="{FF2B5EF4-FFF2-40B4-BE49-F238E27FC236}">
                <a16:creationId xmlns:a16="http://schemas.microsoft.com/office/drawing/2014/main" id="{2869989F-866C-4096-90F3-103B1C1C9185}"/>
              </a:ext>
            </a:extLst>
          </p:cNvPr>
          <p:cNvSpPr>
            <a:spLocks noChangeAspect="1" noChangeArrowheads="1"/>
          </p:cNvSpPr>
          <p:nvPr/>
        </p:nvSpPr>
        <p:spPr bwMode="auto">
          <a:xfrm>
            <a:off x="592772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TextBox 4">
            <a:extLst>
              <a:ext uri="{FF2B5EF4-FFF2-40B4-BE49-F238E27FC236}">
                <a16:creationId xmlns:a16="http://schemas.microsoft.com/office/drawing/2014/main" id="{1187B26A-131A-4BA9-A5D9-156D849D2D6F}"/>
              </a:ext>
            </a:extLst>
          </p:cNvPr>
          <p:cNvSpPr txBox="1"/>
          <p:nvPr/>
        </p:nvSpPr>
        <p:spPr>
          <a:xfrm rot="10800000" flipV="1">
            <a:off x="1508919" y="5710827"/>
            <a:ext cx="3124200" cy="461665"/>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Former bauxite mine</a:t>
            </a:r>
          </a:p>
          <a:p>
            <a:r>
              <a:rPr lang="en-CA" sz="1200" dirty="0" err="1">
                <a:latin typeface="Arial" panose="020B0604020202020204" pitchFamily="34" charset="0"/>
                <a:cs typeface="Arial" panose="020B0604020202020204" pitchFamily="34" charset="0"/>
              </a:rPr>
              <a:t>VargaA</a:t>
            </a:r>
            <a:r>
              <a:rPr lang="en-CA" sz="120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hlinkClick r:id="rId2"/>
              </a:rPr>
              <a:t>CC BY-SA 4.0</a:t>
            </a:r>
            <a:r>
              <a:rPr lang="en-CA" sz="1200" dirty="0">
                <a:latin typeface="Arial" panose="020B0604020202020204" pitchFamily="34" charset="0"/>
                <a:cs typeface="Arial" panose="020B0604020202020204" pitchFamily="34" charset="0"/>
              </a:rPr>
              <a:t> via </a:t>
            </a:r>
            <a:r>
              <a:rPr lang="en-CA" sz="1200" dirty="0">
                <a:latin typeface="Arial" panose="020B0604020202020204" pitchFamily="34" charset="0"/>
                <a:cs typeface="Arial" panose="020B0604020202020204" pitchFamily="34" charset="0"/>
                <a:hlinkClick r:id="rId3"/>
              </a:rPr>
              <a:t>wikipedia</a:t>
            </a:r>
            <a:r>
              <a:rPr lang="en-CA" sz="1200" dirty="0">
                <a:latin typeface="Arial" panose="020B0604020202020204" pitchFamily="34" charset="0"/>
                <a:cs typeface="Arial" panose="020B0604020202020204" pitchFamily="34" charset="0"/>
              </a:rPr>
              <a:t> </a:t>
            </a:r>
          </a:p>
        </p:txBody>
      </p:sp>
      <p:pic>
        <p:nvPicPr>
          <p:cNvPr id="7" name="Picture 6" descr="A close up of a hill&#10;&#10;Description automatically generated">
            <a:extLst>
              <a:ext uri="{FF2B5EF4-FFF2-40B4-BE49-F238E27FC236}">
                <a16:creationId xmlns:a16="http://schemas.microsoft.com/office/drawing/2014/main" id="{89BBCC21-B345-4127-9DC0-41D177740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982" y="1600200"/>
            <a:ext cx="7877175" cy="4572000"/>
          </a:xfrm>
          <a:prstGeom prst="rect">
            <a:avLst/>
          </a:prstGeom>
        </p:spPr>
      </p:pic>
    </p:spTree>
    <p:extLst>
      <p:ext uri="{BB962C8B-B14F-4D97-AF65-F5344CB8AC3E}">
        <p14:creationId xmlns:p14="http://schemas.microsoft.com/office/powerpoint/2010/main" val="2355244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Recycling Aluminum</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5485389" y="1600200"/>
            <a:ext cx="6081770" cy="4572000"/>
          </a:xfrm>
        </p:spPr>
        <p:txBody>
          <a:bodyPr lIns="274320" rIns="91440"/>
          <a:lstStyle/>
          <a:p>
            <a:r>
              <a:rPr lang="en-CA" sz="1600" dirty="0"/>
              <a:t>In North America, it is estimated that at least 85% of all aluminum shipped to the construction sector is still in productive use today. 12% has been recycled in the form of end of life scrap/resource and only 3% has been lost in the natural environment.</a:t>
            </a:r>
          </a:p>
          <a:p>
            <a:endParaRPr lang="en-CA" sz="1600" dirty="0"/>
          </a:p>
          <a:p>
            <a:pPr fontAlgn="base"/>
            <a:r>
              <a:rPr lang="en-CA" sz="1600" dirty="0"/>
              <a:t>Annual benefits of recycling include saving about 70 million barrels of crude oil, 2.4 million acres of land, 45 million tons of fresh and sea water usage, 7.5 million tons of solid waste and 27 million tons of CO</a:t>
            </a:r>
            <a:r>
              <a:rPr lang="en-CA" sz="1600" baseline="-25000" dirty="0"/>
              <a:t>2 </a:t>
            </a:r>
            <a:r>
              <a:rPr lang="en-CA" sz="1600" dirty="0"/>
              <a:t>.</a:t>
            </a:r>
          </a:p>
          <a:p>
            <a:endParaRPr lang="en-CA" sz="1600" dirty="0"/>
          </a:p>
          <a:p>
            <a:r>
              <a:rPr lang="en-CA" dirty="0"/>
              <a:t> </a:t>
            </a:r>
          </a:p>
          <a:p>
            <a:endParaRPr lang="en-CA" dirty="0"/>
          </a:p>
        </p:txBody>
      </p:sp>
      <p:pic>
        <p:nvPicPr>
          <p:cNvPr id="5" name="Picture 4" descr="A pile of wood&#10;&#10;Description automatically generated">
            <a:extLst>
              <a:ext uri="{FF2B5EF4-FFF2-40B4-BE49-F238E27FC236}">
                <a16:creationId xmlns:a16="http://schemas.microsoft.com/office/drawing/2014/main" id="{220B8FAD-7FD9-4579-8227-1A9E88F2C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92" y="1630680"/>
            <a:ext cx="4830636" cy="4541520"/>
          </a:xfrm>
          <a:prstGeom prst="rect">
            <a:avLst/>
          </a:prstGeom>
        </p:spPr>
      </p:pic>
    </p:spTree>
    <p:extLst>
      <p:ext uri="{BB962C8B-B14F-4D97-AF65-F5344CB8AC3E}">
        <p14:creationId xmlns:p14="http://schemas.microsoft.com/office/powerpoint/2010/main" val="2997322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Recycling Aluminum</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5028767" y="1600200"/>
            <a:ext cx="6538393" cy="4572000"/>
          </a:xfrm>
        </p:spPr>
        <p:txBody>
          <a:bodyPr lIns="274320" rIns="91440"/>
          <a:lstStyle/>
          <a:p>
            <a:pPr lvl="0" fontAlgn="base"/>
            <a:r>
              <a:rPr lang="en-US" sz="1600" dirty="0"/>
              <a:t>Aluminum is 100% recyclable and retains all of its properties indefinitely. Recycled aluminum production requires only 8% of the energy and creates just 8% of the emissions of primary production. A 10% increase in recycling rates decreases primary energy demand and greenhouse gas emissions by 15%.</a:t>
            </a:r>
            <a:endParaRPr lang="en-CA" sz="1600" dirty="0"/>
          </a:p>
          <a:p>
            <a:pPr fontAlgn="base"/>
            <a:r>
              <a:rPr lang="en-CA" sz="1600" dirty="0"/>
              <a:t> </a:t>
            </a:r>
          </a:p>
          <a:p>
            <a:r>
              <a:rPr lang="en-CA" sz="1600" dirty="0"/>
              <a:t>Aluminum is one of the only materials in the consumer disposal stream that more than pays for the cost of its own collection. </a:t>
            </a:r>
          </a:p>
          <a:p>
            <a:endParaRPr lang="en-CA" sz="1600" dirty="0"/>
          </a:p>
          <a:p>
            <a:r>
              <a:rPr lang="en-CA" sz="1600" dirty="0"/>
              <a:t>A 2004 study by Delft University of Technology concluded that roughly 95% of the aluminum collected from buildings is recycled.  </a:t>
            </a:r>
          </a:p>
          <a:p>
            <a:endParaRPr lang="en-CA" dirty="0"/>
          </a:p>
        </p:txBody>
      </p:sp>
      <p:pic>
        <p:nvPicPr>
          <p:cNvPr id="6" name="Picture 5" descr="A large pile of trash&#10;&#10;Description automatically generated">
            <a:extLst>
              <a:ext uri="{FF2B5EF4-FFF2-40B4-BE49-F238E27FC236}">
                <a16:creationId xmlns:a16="http://schemas.microsoft.com/office/drawing/2014/main" id="{953F2676-9B9C-4158-AA42-3046E21F0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17" y="1584960"/>
            <a:ext cx="4438650" cy="4572000"/>
          </a:xfrm>
          <a:prstGeom prst="rect">
            <a:avLst/>
          </a:prstGeom>
        </p:spPr>
      </p:pic>
    </p:spTree>
    <p:extLst>
      <p:ext uri="{BB962C8B-B14F-4D97-AF65-F5344CB8AC3E}">
        <p14:creationId xmlns:p14="http://schemas.microsoft.com/office/powerpoint/2010/main" val="4226905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a:xfrm>
            <a:off x="594360" y="533400"/>
            <a:ext cx="10972800" cy="640080"/>
          </a:xfrm>
        </p:spPr>
        <p:txBody>
          <a:bodyPr/>
          <a:lstStyle/>
          <a:p>
            <a:r>
              <a:rPr lang="en-CA" sz="2800" dirty="0">
                <a:solidFill>
                  <a:schemeClr val="tx1">
                    <a:lumMod val="50000"/>
                    <a:lumOff val="50000"/>
                  </a:schemeClr>
                </a:solidFill>
              </a:rPr>
              <a:t>Aluminum Energy Usage Reductions</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3490119" y="1600200"/>
            <a:ext cx="8077041" cy="4572000"/>
          </a:xfrm>
        </p:spPr>
        <p:txBody>
          <a:bodyPr lIns="274320" rIns="91440"/>
          <a:lstStyle/>
          <a:p>
            <a:r>
              <a:rPr lang="en-CA" sz="1600" dirty="0"/>
              <a:t>Energy demand for primary metal production has been reduced 17% and GHG emissions have been reduced 42% in the previous two decades. For secondary metal production energy demand has been reduced 58% and GHGs have been reduced 65%.Today’s electric power consumption per ton is about 50% of what it was 50 years ago and 7% lower than 20 years ago. </a:t>
            </a:r>
          </a:p>
          <a:p>
            <a:endParaRPr lang="en-CA" sz="1600" dirty="0"/>
          </a:p>
          <a:p>
            <a:r>
              <a:rPr lang="en-CA" sz="1600" dirty="0"/>
              <a:t>A life cycle assessment (LCA) study by the Aluminum Association reviewing the 2010 production year of 25 companies representing 95% of US production found that primary production energy demand had decreased 11% since 2005 and 25% since 1995.The industry's carbon footprint has dropped 19% since 2005 and nearly 40% since 1995 and it now uses more renewable hydropower than ever before; 75% versus 63% in 1991. </a:t>
            </a:r>
          </a:p>
          <a:p>
            <a:endParaRPr lang="en-CA" sz="1600" dirty="0"/>
          </a:p>
          <a:p>
            <a:r>
              <a:rPr lang="en-CA" sz="1600" dirty="0"/>
              <a:t>Aluminium incorporated into building design is now likely to save much more energy throughout the life of the building than was consumed in its initial manufacture and aluminum is now more sustainable than at any time in history.</a:t>
            </a:r>
          </a:p>
          <a:p>
            <a:endParaRPr lang="en-CA" dirty="0"/>
          </a:p>
        </p:txBody>
      </p:sp>
      <p:sp>
        <p:nvSpPr>
          <p:cNvPr id="4" name="AutoShape 2" descr="technology windmill wind river france machine industry wind turbine electricity wind energy energy wind power power plant mill wind farm power generation environmental technology wind power plant reactor rhone rotor blades electricity production cooling tower nuclear power plant atomic energy nuclear energy power station tricastin">
            <a:extLst>
              <a:ext uri="{FF2B5EF4-FFF2-40B4-BE49-F238E27FC236}">
                <a16:creationId xmlns:a16="http://schemas.microsoft.com/office/drawing/2014/main" id="{59F8CA02-968B-464B-A3EE-715F8F3C1F02}"/>
              </a:ext>
            </a:extLst>
          </p:cNvPr>
          <p:cNvSpPr>
            <a:spLocks noChangeAspect="1" noChangeArrowheads="1"/>
          </p:cNvSpPr>
          <p:nvPr/>
        </p:nvSpPr>
        <p:spPr bwMode="auto">
          <a:xfrm>
            <a:off x="592772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descr="A large ship in the water&#10;&#10;Description automatically generated">
            <a:extLst>
              <a:ext uri="{FF2B5EF4-FFF2-40B4-BE49-F238E27FC236}">
                <a16:creationId xmlns:a16="http://schemas.microsoft.com/office/drawing/2014/main" id="{68FD93E1-BFFA-4506-BF5D-F018DFB17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13" y="1600200"/>
            <a:ext cx="2895600" cy="4572000"/>
          </a:xfrm>
          <a:prstGeom prst="rect">
            <a:avLst/>
          </a:prstGeom>
        </p:spPr>
      </p:pic>
    </p:spTree>
    <p:extLst>
      <p:ext uri="{BB962C8B-B14F-4D97-AF65-F5344CB8AC3E}">
        <p14:creationId xmlns:p14="http://schemas.microsoft.com/office/powerpoint/2010/main" val="1248586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4800600"/>
            <a:ext cx="11049158" cy="1371600"/>
          </a:xfrm>
        </p:spPr>
        <p:txBody>
          <a:bodyPr rIns="548640"/>
          <a:lstStyle/>
          <a:p>
            <a:r>
              <a:rPr lang="en-CA" sz="1600" dirty="0"/>
              <a:t>The beneficial attributes of aluminum which are noted on the following slides give manufacturers and designers a wide range of options for product innovation and process improvements and the creation of high performance windows.</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Beneficial Attributes of Aluminum</a:t>
            </a:r>
          </a:p>
        </p:txBody>
      </p:sp>
      <p:pic>
        <p:nvPicPr>
          <p:cNvPr id="5" name="Picture 4" descr="A close up of a cage&#10;&#10;Description automatically generated">
            <a:extLst>
              <a:ext uri="{FF2B5EF4-FFF2-40B4-BE49-F238E27FC236}">
                <a16:creationId xmlns:a16="http://schemas.microsoft.com/office/drawing/2014/main" id="{6B843D97-F3B0-4027-8944-DB061D300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85" y="1600200"/>
            <a:ext cx="11001375" cy="3048000"/>
          </a:xfrm>
          <a:prstGeom prst="rect">
            <a:avLst/>
          </a:prstGeom>
        </p:spPr>
      </p:pic>
    </p:spTree>
    <p:extLst>
      <p:ext uri="{BB962C8B-B14F-4D97-AF65-F5344CB8AC3E}">
        <p14:creationId xmlns:p14="http://schemas.microsoft.com/office/powerpoint/2010/main" val="122402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2799" cy="4572000"/>
          </a:xfrm>
        </p:spPr>
        <p:txBody>
          <a:bodyPr rIns="548640"/>
          <a:lstStyle/>
          <a:p>
            <a:pPr lvl="0"/>
            <a:r>
              <a:rPr lang="en-US" sz="1600" b="1" dirty="0"/>
              <a:t>Aluminum is:</a:t>
            </a:r>
          </a:p>
          <a:p>
            <a:pPr lvl="0"/>
            <a:r>
              <a:rPr lang="en-US" sz="1600" b="1" dirty="0"/>
              <a:t>Lightweight and strong: </a:t>
            </a:r>
            <a:r>
              <a:rPr lang="en-US" sz="1600" dirty="0"/>
              <a:t>Aluminum’s high strength-to-weight ratio makes it especially </a:t>
            </a:r>
            <a:r>
              <a:rPr lang="en-CA" sz="1600" dirty="0"/>
              <a:t>useful as a structural material. It weighs 65% less than steel, is 34 times stronger than vinyl, 43 times stronger than wood, and, when appropriately alloyed and treated, can be stronger than some steels, with ultimate tensile strengths as high as 80,000 psi to 90,000+ psi. Because aluminum structures are light they also reduce substructure costs significantly. Modern skyscrapers could not be built without aluminum. </a:t>
            </a:r>
          </a:p>
          <a:p>
            <a:pPr lvl="0"/>
            <a:r>
              <a:rPr lang="en-US" sz="1600" b="1" dirty="0"/>
              <a:t>Corrosion resistant and long-lasting: </a:t>
            </a:r>
            <a:r>
              <a:rPr lang="en-US" sz="1600" dirty="0"/>
              <a:t>Aluminum naturally generates a protective oxide coating that resists corrosion. If this film is scratched or damaged, it reforms instantly. Different types of surface treatment can further improve this property.</a:t>
            </a:r>
            <a:endParaRPr lang="en-CA" sz="1600" dirty="0"/>
          </a:p>
          <a:p>
            <a:pPr lvl="0"/>
            <a:r>
              <a:rPr lang="en-US" sz="1600" b="1" dirty="0"/>
              <a:t>Flexible: </a:t>
            </a:r>
            <a:r>
              <a:rPr lang="en-US" sz="1600" dirty="0"/>
              <a:t>Aluminum can be made into any form, shape, size, and gage without compromising material integrity and performance.</a:t>
            </a:r>
            <a:endParaRPr lang="en-CA" sz="1600" dirty="0"/>
          </a:p>
          <a:p>
            <a:pPr lvl="0"/>
            <a:r>
              <a:rPr lang="en-US" sz="1600" b="1" dirty="0"/>
              <a:t>Reflective: </a:t>
            </a:r>
            <a:r>
              <a:rPr lang="en-US" sz="1600" dirty="0"/>
              <a:t>Aluminum is a good reflector of visible light and heat. That makes it an ideal material for reflecting sunlight and saving energy.</a:t>
            </a:r>
            <a:endParaRPr lang="en-CA" sz="1600" dirty="0"/>
          </a:p>
          <a:p>
            <a:pPr lvl="0"/>
            <a:r>
              <a:rPr lang="en-US" sz="1600" b="1" dirty="0"/>
              <a:t>Impermeable: </a:t>
            </a:r>
            <a:r>
              <a:rPr lang="en-US" sz="1600" dirty="0"/>
              <a:t>Aluminum has an excellent barrier function which keeps out air, light, and microorganisms.</a:t>
            </a:r>
            <a:r>
              <a:rPr lang="en-US" sz="1600" b="1" dirty="0"/>
              <a:t> </a:t>
            </a:r>
            <a:endParaRPr lang="en-CA" sz="1600" dirty="0"/>
          </a:p>
          <a:p>
            <a:pPr lvl="0"/>
            <a:r>
              <a:rPr lang="en-US" sz="1600" b="1" dirty="0"/>
              <a:t>Durable:</a:t>
            </a:r>
            <a:r>
              <a:rPr lang="en-US" sz="1600" dirty="0"/>
              <a:t> Aluminum’s unique combination of strength and corrosion resistance makes it a particularly durable material.</a:t>
            </a:r>
            <a:endParaRPr lang="en-CA" sz="1600" dirty="0"/>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Beneficial Attributes of Aluminum</a:t>
            </a:r>
          </a:p>
        </p:txBody>
      </p:sp>
    </p:spTree>
    <p:extLst>
      <p:ext uri="{BB962C8B-B14F-4D97-AF65-F5344CB8AC3E}">
        <p14:creationId xmlns:p14="http://schemas.microsoft.com/office/powerpoint/2010/main" val="681306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2799" cy="4572000"/>
          </a:xfrm>
        </p:spPr>
        <p:txBody>
          <a:bodyPr rIns="548640"/>
          <a:lstStyle/>
          <a:p>
            <a:r>
              <a:rPr lang="en-CA" sz="1600" b="1" dirty="0"/>
              <a:t>Aluminum is also:</a:t>
            </a:r>
          </a:p>
          <a:p>
            <a:endParaRPr lang="en-CA" sz="1600" dirty="0"/>
          </a:p>
          <a:p>
            <a:pPr lvl="0"/>
            <a:r>
              <a:rPr lang="en-US" sz="1600" dirty="0"/>
              <a:t>N</a:t>
            </a:r>
            <a:r>
              <a:rPr lang="en-US" sz="1600" b="1" dirty="0"/>
              <a:t>on-Toxic: </a:t>
            </a:r>
            <a:r>
              <a:rPr lang="en-US" sz="1600" dirty="0"/>
              <a:t>Aluminum is not adversely affected by steam sterilizing and cleaning and will not harbor bacteria or insects.</a:t>
            </a:r>
            <a:endParaRPr lang="en-CA" sz="1600" dirty="0"/>
          </a:p>
          <a:p>
            <a:pPr lvl="0"/>
            <a:r>
              <a:rPr lang="en-US" sz="1600" b="1" dirty="0"/>
              <a:t>Safe: </a:t>
            </a:r>
            <a:r>
              <a:rPr lang="en-US" sz="1600" dirty="0"/>
              <a:t>Aluminum building products and their surface treatments do not present a hazard t</a:t>
            </a:r>
            <a:r>
              <a:rPr lang="en-CA" sz="1600" dirty="0"/>
              <a:t>o occupants or the surrounding environment.</a:t>
            </a:r>
          </a:p>
          <a:p>
            <a:r>
              <a:rPr lang="en-US" sz="1600" b="1" dirty="0"/>
              <a:t>Non</a:t>
            </a:r>
            <a:r>
              <a:rPr lang="en-US" sz="1600" dirty="0"/>
              <a:t> </a:t>
            </a:r>
            <a:r>
              <a:rPr lang="en-US" sz="1600" b="1" dirty="0"/>
              <a:t>Magnetic and Non-Sparking: </a:t>
            </a:r>
            <a:r>
              <a:rPr lang="en-US" sz="1600" dirty="0"/>
              <a:t>Aluminum is non-magnetic and non-sparking. These properties make it a suitable material for applications where explosive vapor mixtures are present.</a:t>
            </a:r>
            <a:endParaRPr lang="en-CA" sz="1600" dirty="0"/>
          </a:p>
          <a:p>
            <a:pPr lvl="0"/>
            <a:r>
              <a:rPr lang="en-US" sz="1600" b="1" dirty="0"/>
              <a:t>Electrically Conductive: </a:t>
            </a:r>
            <a:r>
              <a:rPr lang="en-US" sz="1600" dirty="0"/>
              <a:t>Aluminum </a:t>
            </a:r>
            <a:r>
              <a:rPr lang="en-US" sz="1600" dirty="0" err="1"/>
              <a:t>iand</a:t>
            </a:r>
            <a:r>
              <a:rPr lang="en-US" sz="1600" dirty="0"/>
              <a:t> copper are the two common metals with electrical conductivity high enough to permit their use as an electrical conductor. Although aluminum’s conductivity is just 62% of that of copper, its light-weight can prove to be a great benefit; an aluminum conductor of equal current-carrying capacity weighs just half that of a copper conductor.</a:t>
            </a:r>
            <a:endParaRPr lang="en-CA" sz="1600" dirty="0"/>
          </a:p>
          <a:p>
            <a:pPr lvl="0"/>
            <a:r>
              <a:rPr lang="en-US" sz="1600" b="1" dirty="0"/>
              <a:t>A Thermal Barrier and Conductor: </a:t>
            </a:r>
            <a:r>
              <a:rPr lang="en-US" sz="1600" dirty="0"/>
              <a:t>Aluminum can act as both a good barrier against as well as a good conductor of heat.</a:t>
            </a:r>
            <a:endParaRPr lang="en-CA" sz="1600" dirty="0"/>
          </a:p>
          <a:p>
            <a:pPr lvl="0"/>
            <a:r>
              <a:rPr lang="en-US" sz="1600" b="1" dirty="0"/>
              <a:t>Stiff:</a:t>
            </a:r>
            <a:r>
              <a:rPr lang="en-US" sz="1600" dirty="0"/>
              <a:t> Aluminum has greater resistance to deformation than either wood or vinyl. It is 72 times more rigid than wood, and 23.2 times more rigid than vinyl.</a:t>
            </a:r>
            <a:endParaRPr lang="en-CA" sz="1600" dirty="0"/>
          </a:p>
          <a:p>
            <a:r>
              <a:rPr lang="en-CA" sz="1600" dirty="0"/>
              <a:t> </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a:t>Beneficial Attributes of Aluminum</a:t>
            </a:r>
            <a:endParaRPr lang="en-CA" sz="2800" dirty="0"/>
          </a:p>
        </p:txBody>
      </p:sp>
    </p:spTree>
    <p:extLst>
      <p:ext uri="{BB962C8B-B14F-4D97-AF65-F5344CB8AC3E}">
        <p14:creationId xmlns:p14="http://schemas.microsoft.com/office/powerpoint/2010/main" val="12006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6477160" cy="4572000"/>
          </a:xfrm>
        </p:spPr>
        <p:txBody>
          <a:bodyPr rIns="548640"/>
          <a:lstStyle/>
          <a:p>
            <a:r>
              <a:rPr lang="en-CA" sz="1600" dirty="0"/>
              <a:t>Aluminum alloys mix aluminum metal with other elements such as copper, magnesium, manganese, silicon, tin, and zinc. Aluminum alloys can be processed into different forms depending on the method of processing. The extrusion process, which forms longer, thinner, pieces (see image) is often used in the building industry, mostly for manufacturing doors and windows.</a:t>
            </a:r>
          </a:p>
          <a:p>
            <a:endParaRPr lang="en-CA" sz="1600" dirty="0"/>
          </a:p>
          <a:p>
            <a:r>
              <a:rPr lang="en-CA" sz="1600" dirty="0"/>
              <a:t>Aluminum alloys range from the 1000 series to the 7000 series. The 6000 series is most applicable to construction needs.</a:t>
            </a:r>
          </a:p>
          <a:p>
            <a:endParaRPr lang="en-CA" sz="1600" dirty="0"/>
          </a:p>
          <a:p>
            <a:r>
              <a:rPr lang="en-CA" sz="1600" dirty="0"/>
              <a:t>More specifically the 6060, 6063, 6061, and 6005A alloys, are, in general, preferable for less structural/more aesthetic applications with the latter two being more appropriate for structure. </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Aluminum Alloys</a:t>
            </a:r>
          </a:p>
        </p:txBody>
      </p:sp>
      <p:pic>
        <p:nvPicPr>
          <p:cNvPr id="2" name="Picture 1">
            <a:extLst>
              <a:ext uri="{FF2B5EF4-FFF2-40B4-BE49-F238E27FC236}">
                <a16:creationId xmlns:a16="http://schemas.microsoft.com/office/drawing/2014/main" id="{958AA386-3303-4861-B0C3-3E62E508BDC3}"/>
              </a:ext>
            </a:extLst>
          </p:cNvPr>
          <p:cNvPicPr>
            <a:picLocks noChangeAspect="1"/>
          </p:cNvPicPr>
          <p:nvPr/>
        </p:nvPicPr>
        <p:blipFill rotWithShape="1">
          <a:blip r:embed="rId2"/>
          <a:srcRect b="9929"/>
          <a:stretch/>
        </p:blipFill>
        <p:spPr>
          <a:xfrm>
            <a:off x="7288530" y="1600200"/>
            <a:ext cx="4278630" cy="4572000"/>
          </a:xfrm>
          <a:prstGeom prst="rect">
            <a:avLst/>
          </a:prstGeom>
        </p:spPr>
      </p:pic>
    </p:spTree>
    <p:extLst>
      <p:ext uri="{BB962C8B-B14F-4D97-AF65-F5344CB8AC3E}">
        <p14:creationId xmlns:p14="http://schemas.microsoft.com/office/powerpoint/2010/main" val="146619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7391559" cy="4572000"/>
          </a:xfrm>
        </p:spPr>
        <p:txBody>
          <a:bodyPr rIns="548640"/>
          <a:lstStyle/>
          <a:p>
            <a:pPr lvl="0"/>
            <a:r>
              <a:rPr lang="en-US" sz="1600" b="1" dirty="0"/>
              <a:t>6060, and 6063 </a:t>
            </a:r>
            <a:r>
              <a:rPr lang="en-US" sz="1600" dirty="0"/>
              <a:t>(and variants) cost less, but have better “extrudability” and surface finish. They suit light fixtures, furniture and entrance doors where yield and ultimate strength do not control the choice but where elastic buckling or deflection is critical. They have lower yield and ultimate strengths but perform similarly to 6061 and 6005A in buckling and deflection. Most aluminum has substantially the same modulus of elasticity, so a higher strength alloy may provide no deflection benefits. Applications that require a painted or anodized finish should use 6060/63.</a:t>
            </a:r>
          </a:p>
          <a:p>
            <a:pPr lvl="0"/>
            <a:endParaRPr lang="en-CA" sz="1600" dirty="0"/>
          </a:p>
          <a:p>
            <a:pPr lvl="0"/>
            <a:r>
              <a:rPr lang="en-US" sz="1600" b="1" dirty="0"/>
              <a:t>6061 </a:t>
            </a:r>
            <a:r>
              <a:rPr lang="en-US" sz="1600" dirty="0"/>
              <a:t>(and variants) alloys have high strength and higher cost, due to lower extrudability. They also have a poorer surface finish. 6005A is usually a better choice for many applications.</a:t>
            </a:r>
          </a:p>
          <a:p>
            <a:pPr lvl="0"/>
            <a:endParaRPr lang="en-CA" sz="1600" dirty="0"/>
          </a:p>
          <a:p>
            <a:pPr lvl="0"/>
            <a:r>
              <a:rPr lang="en-US" sz="1600" b="1" dirty="0"/>
              <a:t>6005A </a:t>
            </a:r>
            <a:r>
              <a:rPr lang="en-US" sz="1600" dirty="0"/>
              <a:t>is a newer alloy with high strength, moderate cost, and good extrudability and surface finish.</a:t>
            </a:r>
            <a:r>
              <a:rPr lang="en-CA" sz="1600" dirty="0"/>
              <a:t> It</a:t>
            </a:r>
            <a:r>
              <a:rPr lang="en-US" sz="1600" dirty="0"/>
              <a:t> is much less “quench sensitive” than 6061 so extrusion is more reliably achieved without distortion from water quenching. This alloy is typically recommended for structural applications.</a:t>
            </a:r>
            <a:endParaRPr lang="en-CA" sz="1600" dirty="0"/>
          </a:p>
          <a:p>
            <a:r>
              <a:rPr lang="en-CA" sz="1600" dirty="0"/>
              <a:t> </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Aluminum Alloys</a:t>
            </a:r>
          </a:p>
        </p:txBody>
      </p:sp>
      <p:pic>
        <p:nvPicPr>
          <p:cNvPr id="6" name="Picture 5">
            <a:extLst>
              <a:ext uri="{FF2B5EF4-FFF2-40B4-BE49-F238E27FC236}">
                <a16:creationId xmlns:a16="http://schemas.microsoft.com/office/drawing/2014/main" id="{13920EC4-E5D8-43BE-86B8-A1194A0091A8}"/>
              </a:ext>
            </a:extLst>
          </p:cNvPr>
          <p:cNvPicPr>
            <a:picLocks noChangeAspect="1"/>
          </p:cNvPicPr>
          <p:nvPr/>
        </p:nvPicPr>
        <p:blipFill rotWithShape="1">
          <a:blip r:embed="rId2"/>
          <a:srcRect l="4503" t="2460" r="3621" b="-2460"/>
          <a:stretch/>
        </p:blipFill>
        <p:spPr>
          <a:xfrm>
            <a:off x="7985919" y="1905000"/>
            <a:ext cx="3192695" cy="3535680"/>
          </a:xfrm>
          <a:prstGeom prst="rect">
            <a:avLst/>
          </a:prstGeom>
        </p:spPr>
      </p:pic>
      <p:sp>
        <p:nvSpPr>
          <p:cNvPr id="2" name="TextBox 1">
            <a:extLst>
              <a:ext uri="{FF2B5EF4-FFF2-40B4-BE49-F238E27FC236}">
                <a16:creationId xmlns:a16="http://schemas.microsoft.com/office/drawing/2014/main" id="{42C9EE67-8A9D-4609-9322-1EA3AEE0EE06}"/>
              </a:ext>
            </a:extLst>
          </p:cNvPr>
          <p:cNvSpPr txBox="1"/>
          <p:nvPr/>
        </p:nvSpPr>
        <p:spPr>
          <a:xfrm>
            <a:off x="8214519" y="5440680"/>
            <a:ext cx="3195161" cy="584775"/>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Extruded window frame sections connected by a thermal barrier.</a:t>
            </a:r>
          </a:p>
        </p:txBody>
      </p:sp>
    </p:spTree>
    <p:extLst>
      <p:ext uri="{BB962C8B-B14F-4D97-AF65-F5344CB8AC3E}">
        <p14:creationId xmlns:p14="http://schemas.microsoft.com/office/powerpoint/2010/main" val="2749007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6400958" cy="4572000"/>
          </a:xfrm>
        </p:spPr>
        <p:txBody>
          <a:bodyPr rIns="548640"/>
          <a:lstStyle/>
          <a:p>
            <a:r>
              <a:rPr lang="en-CA" sz="1600" dirty="0"/>
              <a:t>Because aluminum instantly forms a tenacious oxide film providing protection against corrosion after extrusion it has an advantage over steel where the iron oxide (rust) in steel can spall off to expose the metal to corrosion. For aluminum solutions, additional finishing is generally not needed except for aesthetic or severe service conditions (e.g. salt spray, heavy pollution).</a:t>
            </a:r>
          </a:p>
          <a:p>
            <a:endParaRPr lang="en-CA" sz="1600" dirty="0"/>
          </a:p>
          <a:p>
            <a:r>
              <a:rPr lang="en-CA" sz="1600" dirty="0"/>
              <a:t>When additional finishing is desired, anodizing or paint (either liquid or powder) is typically specified.</a:t>
            </a:r>
          </a:p>
          <a:p>
            <a:endParaRPr lang="en-CA" sz="1600" dirty="0"/>
          </a:p>
          <a:p>
            <a:pPr lvl="0"/>
            <a:r>
              <a:rPr lang="en-US" sz="1600" dirty="0"/>
              <a:t>Anodizing is an electrochemical process that thickens and toughens the naturally occurring protective oxide. The resulting finish is the second hardest substance known to man after diamonds.</a:t>
            </a:r>
            <a:endParaRPr lang="en-CA" sz="1600" dirty="0"/>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Aluminum Finishing</a:t>
            </a:r>
          </a:p>
        </p:txBody>
      </p:sp>
      <p:pic>
        <p:nvPicPr>
          <p:cNvPr id="4" name="Picture 3">
            <a:extLst>
              <a:ext uri="{FF2B5EF4-FFF2-40B4-BE49-F238E27FC236}">
                <a16:creationId xmlns:a16="http://schemas.microsoft.com/office/drawing/2014/main" id="{DDF400F1-026E-4754-A861-815B49B9AA46}"/>
              </a:ext>
            </a:extLst>
          </p:cNvPr>
          <p:cNvPicPr>
            <a:picLocks noChangeAspect="1"/>
          </p:cNvPicPr>
          <p:nvPr/>
        </p:nvPicPr>
        <p:blipFill>
          <a:blip r:embed="rId2"/>
          <a:stretch>
            <a:fillRect/>
          </a:stretch>
        </p:blipFill>
        <p:spPr>
          <a:xfrm>
            <a:off x="6385111" y="1490066"/>
            <a:ext cx="5182049" cy="4682134"/>
          </a:xfrm>
          <a:prstGeom prst="rect">
            <a:avLst/>
          </a:prstGeom>
        </p:spPr>
      </p:pic>
    </p:spTree>
    <p:extLst>
      <p:ext uri="{BB962C8B-B14F-4D97-AF65-F5344CB8AC3E}">
        <p14:creationId xmlns:p14="http://schemas.microsoft.com/office/powerpoint/2010/main" val="71246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E46652-294A-41C4-8139-C42E9B91DAE5}"/>
              </a:ext>
            </a:extLst>
          </p:cNvPr>
          <p:cNvSpPr>
            <a:spLocks noGrp="1"/>
          </p:cNvSpPr>
          <p:nvPr>
            <p:ph sz="half" idx="1"/>
          </p:nvPr>
        </p:nvSpPr>
        <p:spPr/>
        <p:txBody>
          <a:bodyPr rIns="91440"/>
          <a:lstStyle/>
          <a:p>
            <a:r>
              <a:rPr lang="en-CA" dirty="0"/>
              <a:t>To ensure the current status of this course, including relevant association approvals, please view the course details here.</a:t>
            </a:r>
            <a:endParaRPr lang="en-US" dirty="0"/>
          </a:p>
          <a:p>
            <a:endParaRPr lang="en-CA" dirty="0"/>
          </a:p>
        </p:txBody>
      </p:sp>
      <p:sp>
        <p:nvSpPr>
          <p:cNvPr id="3" name="Title 2">
            <a:extLst>
              <a:ext uri="{FF2B5EF4-FFF2-40B4-BE49-F238E27FC236}">
                <a16:creationId xmlns:a16="http://schemas.microsoft.com/office/drawing/2014/main" id="{025926F2-AC87-41F9-B1A7-B3290F347D1E}"/>
              </a:ext>
            </a:extLst>
          </p:cNvPr>
          <p:cNvSpPr>
            <a:spLocks noGrp="1"/>
          </p:cNvSpPr>
          <p:nvPr>
            <p:ph type="title"/>
          </p:nvPr>
        </p:nvSpPr>
        <p:spPr/>
        <p:txBody>
          <a:bodyPr/>
          <a:lstStyle/>
          <a:p>
            <a:r>
              <a:rPr lang="en-CA">
                <a:solidFill>
                  <a:schemeClr val="tx1">
                    <a:lumMod val="65000"/>
                    <a:lumOff val="35000"/>
                  </a:schemeClr>
                </a:solidFill>
              </a:rPr>
              <a:t>The Aluminum Advantage in Fenestration</a:t>
            </a:r>
            <a:endParaRPr lang="en-CA" dirty="0"/>
          </a:p>
        </p:txBody>
      </p:sp>
      <p:sp>
        <p:nvSpPr>
          <p:cNvPr id="4" name="Text Box 76">
            <a:extLst>
              <a:ext uri="{FF2B5EF4-FFF2-40B4-BE49-F238E27FC236}">
                <a16:creationId xmlns:a16="http://schemas.microsoft.com/office/drawing/2014/main" id="{C2F0D6C0-9C5E-4E80-BD81-FC7779CDAEF6}"/>
              </a:ext>
            </a:extLst>
          </p:cNvPr>
          <p:cNvSpPr txBox="1">
            <a:spLocks noChangeArrowheads="1"/>
          </p:cNvSpPr>
          <p:nvPr/>
        </p:nvSpPr>
        <p:spPr bwMode="auto">
          <a:xfrm>
            <a:off x="1856834" y="2733455"/>
            <a:ext cx="9725565"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91440" bIns="0">
            <a:sp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algn="l" eaLnBrk="1" hangingPunct="1">
              <a:spcBef>
                <a:spcPct val="0"/>
              </a:spcBef>
            </a:pPr>
            <a:r>
              <a:rPr lang="en-US" sz="1400" b="1" baseline="0" dirty="0">
                <a:solidFill>
                  <a:srgbClr val="1C1C1C"/>
                </a:solidFill>
                <a:latin typeface="Arial" panose="020B0604020202020204" pitchFamily="34" charset="0"/>
                <a:cs typeface="Arial" pitchFamily="34" charset="0"/>
              </a:rPr>
              <a:t>The American Institute of Architects  </a:t>
            </a:r>
          </a:p>
          <a:p>
            <a:pPr algn="l" eaLnBrk="1" hangingPunct="1">
              <a:spcBef>
                <a:spcPct val="0"/>
              </a:spcBef>
            </a:pPr>
            <a:r>
              <a:rPr lang="en-US" sz="1400" b="1" baseline="0" dirty="0">
                <a:solidFill>
                  <a:srgbClr val="1C1C1C"/>
                </a:solidFill>
                <a:latin typeface="Arial" panose="020B0604020202020204" pitchFamily="34" charset="0"/>
                <a:cs typeface="Arial" pitchFamily="34" charset="0"/>
              </a:rPr>
              <a:t>Course No. AECXXX </a:t>
            </a:r>
          </a:p>
          <a:p>
            <a:pPr algn="l" eaLnBrk="1" hangingPunct="1">
              <a:spcBef>
                <a:spcPct val="0"/>
              </a:spcBef>
            </a:pPr>
            <a:r>
              <a:rPr lang="en-US" sz="1400" b="1" baseline="0" dirty="0">
                <a:solidFill>
                  <a:srgbClr val="1C1C1C"/>
                </a:solidFill>
                <a:latin typeface="Arial" panose="020B0604020202020204" pitchFamily="34" charset="0"/>
                <a:cs typeface="Arial" pitchFamily="34" charset="0"/>
              </a:rPr>
              <a:t>This program qualifies for 1.0 LU/HSW Hour</a:t>
            </a:r>
          </a:p>
          <a:p>
            <a:pPr algn="l" eaLnBrk="1" hangingPunct="1">
              <a:spcBef>
                <a:spcPct val="0"/>
              </a:spcBef>
            </a:pPr>
            <a:r>
              <a:rPr lang="en-US" sz="1400" b="1" baseline="0" dirty="0">
                <a:solidFill>
                  <a:srgbClr val="1C1C1C"/>
                </a:solidFill>
                <a:latin typeface="Arial" panose="020B0604020202020204" pitchFamily="34" charset="0"/>
                <a:cs typeface="Arial" pitchFamily="34" charset="0"/>
              </a:rPr>
              <a:t>Course Expiry Date: MM/DD/YYYY</a:t>
            </a:r>
          </a:p>
          <a:p>
            <a:pPr algn="l" eaLnBrk="1" hangingPunct="1">
              <a:spcBef>
                <a:spcPct val="0"/>
              </a:spcBef>
            </a:pPr>
            <a:endParaRPr lang="en-US" sz="1200" b="1" baseline="0" dirty="0">
              <a:solidFill>
                <a:srgbClr val="1C1C1C"/>
              </a:solidFill>
              <a:latin typeface="Arial" panose="020B0604020202020204" pitchFamily="34" charset="0"/>
              <a:cs typeface="Arial" pitchFamily="34" charset="0"/>
            </a:endParaRPr>
          </a:p>
          <a:p>
            <a:pPr eaLnBrk="1" hangingPunct="1">
              <a:spcBef>
                <a:spcPct val="0"/>
              </a:spcBef>
            </a:pPr>
            <a:r>
              <a:rPr lang="en-CA" sz="1200" baseline="0" dirty="0">
                <a:solidFill>
                  <a:srgbClr val="1C1C1C"/>
                </a:solidFill>
                <a:latin typeface="Arial" panose="020B0604020202020204" pitchFamily="34" charset="0"/>
                <a:cs typeface="Arial" pitchFamily="34" charset="0"/>
              </a:rPr>
              <a:t>AEC Daily Corporation is a registered provider of AIA-approved continuing education under Provider Number J624. All registered AIA CES Providers must comply with the AIA Standards for Continuing Education Programs. Any questions or concerns about this provider or this learning program may be sent to AIA CES (</a:t>
            </a:r>
            <a:r>
              <a:rPr lang="en-CA" sz="1200" baseline="0" dirty="0">
                <a:solidFill>
                  <a:srgbClr val="1C1C1C"/>
                </a:solidFill>
                <a:latin typeface="Arial" panose="020B0604020202020204" pitchFamily="34" charset="0"/>
                <a:cs typeface="Arial" pitchFamily="34" charset="0"/>
                <a:hlinkClick r:id="rId2"/>
              </a:rPr>
              <a:t>cessupport@aia.org</a:t>
            </a:r>
            <a:r>
              <a:rPr lang="en-CA" sz="1200" baseline="0" dirty="0">
                <a:solidFill>
                  <a:srgbClr val="1C1C1C"/>
                </a:solidFill>
                <a:latin typeface="Arial" panose="020B0604020202020204" pitchFamily="34" charset="0"/>
                <a:cs typeface="Arial" pitchFamily="34" charset="0"/>
              </a:rPr>
              <a:t> or (800) AIA 3837, Option 3). </a:t>
            </a:r>
          </a:p>
          <a:p>
            <a:pPr eaLnBrk="1" hangingPunct="1">
              <a:spcBef>
                <a:spcPct val="0"/>
              </a:spcBef>
            </a:pPr>
            <a:endParaRPr lang="en-CA" sz="1200" baseline="0" dirty="0">
              <a:solidFill>
                <a:srgbClr val="1C1C1C"/>
              </a:solidFill>
              <a:latin typeface="Arial" panose="020B0604020202020204" pitchFamily="34" charset="0"/>
              <a:cs typeface="Arial" pitchFamily="34" charset="0"/>
            </a:endParaRPr>
          </a:p>
          <a:p>
            <a:pPr eaLnBrk="1" hangingPunct="1">
              <a:spcBef>
                <a:spcPct val="0"/>
              </a:spcBef>
            </a:pPr>
            <a:r>
              <a:rPr lang="en-CA" sz="1200" baseline="0" dirty="0">
                <a:solidFill>
                  <a:srgbClr val="1C1C1C"/>
                </a:solidFill>
                <a:latin typeface="Arial" panose="020B0604020202020204" pitchFamily="34" charset="0"/>
                <a:cs typeface="Arial" pitchFamily="34"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eaLnBrk="1" hangingPunct="1">
              <a:spcBef>
                <a:spcPct val="0"/>
              </a:spcBef>
            </a:pPr>
            <a:endParaRPr lang="en-CA" sz="1200" baseline="0" dirty="0">
              <a:solidFill>
                <a:srgbClr val="1C1C1C"/>
              </a:solidFill>
              <a:latin typeface="Arial" panose="020B0604020202020204" pitchFamily="34" charset="0"/>
              <a:cs typeface="Arial" pitchFamily="34" charset="0"/>
            </a:endParaRPr>
          </a:p>
          <a:p>
            <a:pPr eaLnBrk="1" hangingPunct="1">
              <a:spcBef>
                <a:spcPct val="0"/>
              </a:spcBef>
            </a:pPr>
            <a:r>
              <a:rPr lang="en-CA" sz="1200" baseline="0" dirty="0">
                <a:solidFill>
                  <a:srgbClr val="1C1C1C"/>
                </a:solidFill>
                <a:latin typeface="Arial" panose="020B0604020202020204" pitchFamily="34" charset="0"/>
                <a:cs typeface="Arial" pitchFamily="34" charset="0"/>
              </a:rPr>
              <a:t>AIA continuing education credit has been reviewed and approved by AIA CES. Learners must complete the entire learning program to receive continuing education credit. AIA continuing education Learning Units earned upon completion of this course will be reported to AIA CES for AIA members. Certificates of Completion for both AIA members and non-AIA members are available upon completion of the test. </a:t>
            </a:r>
            <a:endParaRPr lang="en-US" sz="1200" baseline="0" dirty="0">
              <a:solidFill>
                <a:srgbClr val="1C1C1C"/>
              </a:solidFill>
              <a:latin typeface="Arial" panose="020B0604020202020204" pitchFamily="34" charset="0"/>
              <a:cs typeface="Arial" pitchFamily="34" charset="0"/>
            </a:endParaRPr>
          </a:p>
        </p:txBody>
      </p:sp>
      <p:sp>
        <p:nvSpPr>
          <p:cNvPr id="5" name="Line 80">
            <a:extLst>
              <a:ext uri="{FF2B5EF4-FFF2-40B4-BE49-F238E27FC236}">
                <a16:creationId xmlns:a16="http://schemas.microsoft.com/office/drawing/2014/main" id="{650870D3-7C8A-4430-AF84-353971901DE9}"/>
              </a:ext>
            </a:extLst>
          </p:cNvPr>
          <p:cNvSpPr>
            <a:spLocks noChangeShapeType="1"/>
          </p:cNvSpPr>
          <p:nvPr/>
        </p:nvSpPr>
        <p:spPr bwMode="auto">
          <a:xfrm flipV="1">
            <a:off x="608092" y="2514600"/>
            <a:ext cx="109456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lstStyle/>
          <a:p>
            <a:endParaRPr lang="en-CA"/>
          </a:p>
        </p:txBody>
      </p:sp>
      <p:pic>
        <p:nvPicPr>
          <p:cNvPr id="6" name="Picture 5" descr="A close up of a logo&#10;&#10;Description automatically generated">
            <a:extLst>
              <a:ext uri="{FF2B5EF4-FFF2-40B4-BE49-F238E27FC236}">
                <a16:creationId xmlns:a16="http://schemas.microsoft.com/office/drawing/2014/main" id="{378C1BE2-5F81-47DE-A150-307F9516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95" y="2778915"/>
            <a:ext cx="997528" cy="731520"/>
          </a:xfrm>
          <a:prstGeom prst="rect">
            <a:avLst/>
          </a:prstGeom>
        </p:spPr>
      </p:pic>
    </p:spTree>
    <p:extLst>
      <p:ext uri="{BB962C8B-B14F-4D97-AF65-F5344CB8AC3E}">
        <p14:creationId xmlns:p14="http://schemas.microsoft.com/office/powerpoint/2010/main" val="63224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ll building&#10;&#10;Description automatically generated">
            <a:extLst>
              <a:ext uri="{FF2B5EF4-FFF2-40B4-BE49-F238E27FC236}">
                <a16:creationId xmlns:a16="http://schemas.microsoft.com/office/drawing/2014/main" id="{E34B482C-5779-4581-9F81-BAA1F149D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5336" y="1590040"/>
            <a:ext cx="2688336" cy="4572000"/>
          </a:xfrm>
          <a:prstGeom prst="rect">
            <a:avLst/>
          </a:prstGeom>
        </p:spPr>
      </p:pic>
      <p:sp>
        <p:nvSpPr>
          <p:cNvPr id="3" name="Content Placeholder 2"/>
          <p:cNvSpPr>
            <a:spLocks noGrp="1"/>
          </p:cNvSpPr>
          <p:nvPr>
            <p:ph sz="half" idx="1"/>
          </p:nvPr>
        </p:nvSpPr>
        <p:spPr>
          <a:xfrm>
            <a:off x="594359" y="1600200"/>
            <a:ext cx="8001159" cy="4572000"/>
          </a:xfrm>
        </p:spPr>
        <p:txBody>
          <a:bodyPr rIns="548640"/>
          <a:lstStyle/>
          <a:p>
            <a:pPr lvl="0"/>
            <a:r>
              <a:rPr lang="en-US" sz="1600" dirty="0"/>
              <a:t>Liquid and powder coatings are multistep processes that coat and protect the aluminum. They protect the aluminum substrate and enhance its appearance. The processes range from a single coat liquid or powder to a four coat </a:t>
            </a:r>
            <a:r>
              <a:rPr lang="en-CA" sz="1600" dirty="0"/>
              <a:t>polyvinylidene fluoride (</a:t>
            </a:r>
            <a:r>
              <a:rPr lang="en-US" sz="1600" dirty="0"/>
              <a:t>PVDF)</a:t>
            </a:r>
            <a:r>
              <a:rPr lang="en-CA" dirty="0"/>
              <a:t> </a:t>
            </a:r>
            <a:r>
              <a:rPr lang="en-US" sz="1600" dirty="0"/>
              <a:t>liquid using a primer, barrier coat, color coat, and clear coat. </a:t>
            </a:r>
          </a:p>
          <a:p>
            <a:pPr lvl="0"/>
            <a:endParaRPr lang="en-US" sz="1600" dirty="0"/>
          </a:p>
          <a:p>
            <a:pPr lvl="0"/>
            <a:r>
              <a:rPr lang="en-US" sz="1600" dirty="0"/>
              <a:t>Powder coating provides excellent hardness and mar resistance while liquid coatings can utilize a protective primer and metallic topcoats to achieve many unique appearances. </a:t>
            </a:r>
          </a:p>
          <a:p>
            <a:pPr lvl="0"/>
            <a:endParaRPr lang="en-US" sz="1600" dirty="0"/>
          </a:p>
          <a:p>
            <a:pPr lvl="0"/>
            <a:r>
              <a:rPr lang="en-US" sz="1600" dirty="0"/>
              <a:t>Fluoropolymer systems have been the first choice for curtain walls for many years and they are still considered the premier system for this application.</a:t>
            </a:r>
            <a:endParaRPr lang="en-CA" sz="1600" dirty="0"/>
          </a:p>
          <a:p>
            <a:r>
              <a:rPr lang="en-CA" sz="1600" dirty="0"/>
              <a:t> </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Aluminum Finishing</a:t>
            </a:r>
          </a:p>
        </p:txBody>
      </p:sp>
    </p:spTree>
    <p:extLst>
      <p:ext uri="{BB962C8B-B14F-4D97-AF65-F5344CB8AC3E}">
        <p14:creationId xmlns:p14="http://schemas.microsoft.com/office/powerpoint/2010/main" val="12925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5313" y="1600200"/>
            <a:ext cx="6678201" cy="4883307"/>
          </a:xfrm>
        </p:spPr>
        <p:txBody>
          <a:bodyPr rIns="548640"/>
          <a:lstStyle/>
          <a:p>
            <a:r>
              <a:rPr lang="en-CA" sz="1600" dirty="0"/>
              <a:t>Mechanical finishing, such as brushing or sand‐blasting, is also employed occasionally. Most extruders either have in‐house paint and/or anodizing capabilities, or finishing service relationships that facilitate a finished and fabricated component.</a:t>
            </a:r>
          </a:p>
          <a:p>
            <a:endParaRPr lang="en-CA" sz="1600" dirty="0"/>
          </a:p>
          <a:p>
            <a:r>
              <a:rPr lang="en-CA" sz="1600" dirty="0"/>
              <a:t>American Architectural Manufacturers Association (AAMA) Specifications 2603, 2604, or 2605 are generally used to define paint finish performance and parameters, while AAMA 611 Class l or Class </a:t>
            </a:r>
            <a:r>
              <a:rPr lang="en-CA" sz="1600" dirty="0" err="1"/>
              <a:t>ll</a:t>
            </a:r>
            <a:r>
              <a:rPr lang="en-CA" sz="1600" dirty="0"/>
              <a:t> specifications are used to define anodizing.</a:t>
            </a:r>
          </a:p>
          <a:p>
            <a:endParaRPr lang="en-CA" sz="1600" dirty="0"/>
          </a:p>
          <a:p>
            <a:r>
              <a:rPr lang="en-CA" sz="1600" dirty="0"/>
              <a:t>The images to the right are just a few of the many many colors that can be used to finish aluminum.</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Aluminum Finishing</a:t>
            </a:r>
          </a:p>
        </p:txBody>
      </p:sp>
      <p:pic>
        <p:nvPicPr>
          <p:cNvPr id="4" name="Picture 3">
            <a:extLst>
              <a:ext uri="{FF2B5EF4-FFF2-40B4-BE49-F238E27FC236}">
                <a16:creationId xmlns:a16="http://schemas.microsoft.com/office/drawing/2014/main" id="{10BB5296-4C50-4F66-A3E4-C4066F6E4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964" y="1600200"/>
            <a:ext cx="4267200" cy="4606464"/>
          </a:xfrm>
          <a:prstGeom prst="rect">
            <a:avLst/>
          </a:prstGeom>
        </p:spPr>
      </p:pic>
    </p:spTree>
    <p:extLst>
      <p:ext uri="{BB962C8B-B14F-4D97-AF65-F5344CB8AC3E}">
        <p14:creationId xmlns:p14="http://schemas.microsoft.com/office/powerpoint/2010/main" val="2853279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ody of water with a mountain in the background&#10;&#10;Description automatically generated">
            <a:extLst>
              <a:ext uri="{FF2B5EF4-FFF2-40B4-BE49-F238E27FC236}">
                <a16:creationId xmlns:a16="http://schemas.microsoft.com/office/drawing/2014/main" id="{14F8ACBD-435B-438A-9F42-91A06FF83AB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762000"/>
            <a:ext cx="12161838" cy="9109344"/>
          </a:xfrm>
        </p:spPr>
      </p:pic>
      <p:sp>
        <p:nvSpPr>
          <p:cNvPr id="2" name="Title 1">
            <a:extLst>
              <a:ext uri="{FF2B5EF4-FFF2-40B4-BE49-F238E27FC236}">
                <a16:creationId xmlns:a16="http://schemas.microsoft.com/office/drawing/2014/main" id="{6799BD37-7E45-4E3B-B1E6-D8E02196B73C}"/>
              </a:ext>
            </a:extLst>
          </p:cNvPr>
          <p:cNvSpPr>
            <a:spLocks noGrp="1"/>
          </p:cNvSpPr>
          <p:nvPr>
            <p:ph type="title"/>
          </p:nvPr>
        </p:nvSpPr>
        <p:spPr>
          <a:ln>
            <a:noFill/>
          </a:ln>
        </p:spPr>
        <p:txBody>
          <a:bodyPr/>
          <a:lstStyle/>
          <a:p>
            <a:r>
              <a:rPr lang="en-CA" dirty="0">
                <a:solidFill>
                  <a:schemeClr val="bg1"/>
                </a:solidFill>
              </a:rPr>
              <a:t>Window Performance Considerations</a:t>
            </a:r>
          </a:p>
        </p:txBody>
      </p:sp>
    </p:spTree>
    <p:extLst>
      <p:ext uri="{BB962C8B-B14F-4D97-AF65-F5344CB8AC3E}">
        <p14:creationId xmlns:p14="http://schemas.microsoft.com/office/powerpoint/2010/main" val="1826841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6400958" cy="4572000"/>
          </a:xfrm>
        </p:spPr>
        <p:txBody>
          <a:bodyPr rIns="548640"/>
          <a:lstStyle/>
          <a:p>
            <a:r>
              <a:rPr lang="en-CA" sz="1600" dirty="0"/>
              <a:t>This section overviews the main window performance features that must be considered when designing windows.    </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Window Performance Considerations</a:t>
            </a:r>
          </a:p>
        </p:txBody>
      </p:sp>
      <p:pic>
        <p:nvPicPr>
          <p:cNvPr id="5" name="Picture 4" descr="A large building&#10;&#10;Description automatically generated">
            <a:extLst>
              <a:ext uri="{FF2B5EF4-FFF2-40B4-BE49-F238E27FC236}">
                <a16:creationId xmlns:a16="http://schemas.microsoft.com/office/drawing/2014/main" id="{44980BA3-13FF-42CC-ABEE-728EBA23F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5318" y="1569720"/>
            <a:ext cx="4572795" cy="4572795"/>
          </a:xfrm>
          <a:prstGeom prst="rect">
            <a:avLst/>
          </a:prstGeom>
        </p:spPr>
      </p:pic>
    </p:spTree>
    <p:extLst>
      <p:ext uri="{BB962C8B-B14F-4D97-AF65-F5344CB8AC3E}">
        <p14:creationId xmlns:p14="http://schemas.microsoft.com/office/powerpoint/2010/main" val="2866158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7467760" cy="4572000"/>
          </a:xfrm>
        </p:spPr>
        <p:txBody>
          <a:bodyPr rIns="548640"/>
          <a:lstStyle/>
          <a:p>
            <a:r>
              <a:rPr lang="en-CA" sz="1600" dirty="0"/>
              <a:t>Because aluminum is a good conductor of heat, aluminum frames must be equipped with a thermal barrier that prevents heat from flowing from either inside to outside or vice versa depending on the climate, time of year, or time of day.</a:t>
            </a:r>
          </a:p>
          <a:p>
            <a:endParaRPr lang="en-CA" sz="1600" dirty="0"/>
          </a:p>
          <a:p>
            <a:r>
              <a:rPr lang="en-CA" sz="1600" dirty="0"/>
              <a:t>Thermal barriers made from resins are incorporated into the aluminum profiles in order to separate interior surfaces from the exterior ones. Barriers can have thermal conductivities as much as 500 to 1300 times lower than aluminum itself. </a:t>
            </a:r>
            <a:r>
              <a:rPr lang="en-CA" sz="1600" b="1" dirty="0"/>
              <a:t> </a:t>
            </a:r>
          </a:p>
          <a:p>
            <a:endParaRPr lang="en-CA" sz="1600" dirty="0"/>
          </a:p>
          <a:p>
            <a:r>
              <a:rPr lang="en-CA" sz="1600" dirty="0"/>
              <a:t>The thermal performance of the entire window assembly is heavily influenced by that of the frame. Window design is intended to achieve the best possible daylight transmission while minimizing heat transmission. Window frame conductivity is a function of the frame material, geometry, and design (e.g. thermal barriers in metal frames). The thermal resistance of an aluminum frame is determined more by the surface area of the frame than by the thickness or projected area, as is the case with other frame materials. </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Thermal Performance</a:t>
            </a:r>
          </a:p>
        </p:txBody>
      </p:sp>
      <p:pic>
        <p:nvPicPr>
          <p:cNvPr id="2" name="Picture 1">
            <a:extLst>
              <a:ext uri="{FF2B5EF4-FFF2-40B4-BE49-F238E27FC236}">
                <a16:creationId xmlns:a16="http://schemas.microsoft.com/office/drawing/2014/main" id="{489079D9-64AD-454F-BC43-BF3B06D56DED}"/>
              </a:ext>
            </a:extLst>
          </p:cNvPr>
          <p:cNvPicPr>
            <a:picLocks noChangeAspect="1"/>
          </p:cNvPicPr>
          <p:nvPr/>
        </p:nvPicPr>
        <p:blipFill>
          <a:blip r:embed="rId2"/>
          <a:stretch>
            <a:fillRect/>
          </a:stretch>
        </p:blipFill>
        <p:spPr>
          <a:xfrm>
            <a:off x="7982401" y="1595120"/>
            <a:ext cx="3584759" cy="3542083"/>
          </a:xfrm>
          <a:prstGeom prst="rect">
            <a:avLst/>
          </a:prstGeom>
        </p:spPr>
      </p:pic>
    </p:spTree>
    <p:extLst>
      <p:ext uri="{BB962C8B-B14F-4D97-AF65-F5344CB8AC3E}">
        <p14:creationId xmlns:p14="http://schemas.microsoft.com/office/powerpoint/2010/main" val="29179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5280"/>
            <a:ext cx="7543800" cy="4572000"/>
          </a:xfrm>
        </p:spPr>
        <p:txBody>
          <a:bodyPr rIns="548640"/>
          <a:lstStyle/>
          <a:p>
            <a:r>
              <a:rPr lang="en-CA" sz="1600" dirty="0"/>
              <a:t>A window frame profile with a simple compact shape will perform better than a profile with many fins and undulations. Aluminum can be extruded into very thin, very efficient, frame profiles.</a:t>
            </a:r>
          </a:p>
          <a:p>
            <a:r>
              <a:rPr lang="en-CA" sz="1600" dirty="0"/>
              <a:t> </a:t>
            </a:r>
          </a:p>
          <a:p>
            <a:r>
              <a:rPr lang="en-CA" sz="1600" dirty="0"/>
              <a:t>The current technology with </a:t>
            </a:r>
            <a:r>
              <a:rPr lang="en-CA" sz="1600" dirty="0">
                <a:solidFill>
                  <a:schemeClr val="tx1"/>
                </a:solidFill>
              </a:rPr>
              <a:t>standard</a:t>
            </a:r>
            <a:r>
              <a:rPr lang="en-CA" sz="1600" dirty="0"/>
              <a:t> thermal barriers has improved </a:t>
            </a:r>
            <a:r>
              <a:rPr lang="en-CA" sz="1600" dirty="0">
                <a:solidFill>
                  <a:schemeClr val="tx1"/>
                </a:solidFill>
              </a:rPr>
              <a:t>aluminum frame U-factors from roughly 2.0 to about 1.0</a:t>
            </a:r>
            <a:r>
              <a:rPr lang="en-CA" sz="1600" dirty="0">
                <a:solidFill>
                  <a:srgbClr val="FF0000"/>
                </a:solidFill>
              </a:rPr>
              <a:t>. </a:t>
            </a:r>
            <a:r>
              <a:rPr lang="en-CA" sz="1600" dirty="0"/>
              <a:t>Innovative thermal break designs combined with changes in frame design have also created high performance frames that achieve U-factors even lower than 0.5. </a:t>
            </a:r>
          </a:p>
          <a:p>
            <a:endParaRPr lang="en-CA" sz="1600" dirty="0"/>
          </a:p>
          <a:p>
            <a:r>
              <a:rPr lang="en-CA" sz="1600" dirty="0"/>
              <a:t>U factors will be discussed later on in this course.</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Thermal Performance</a:t>
            </a:r>
          </a:p>
        </p:txBody>
      </p:sp>
      <p:pic>
        <p:nvPicPr>
          <p:cNvPr id="5" name="Picture 4" descr="A house with bushes in front of a building&#10;&#10;Description automatically generated">
            <a:extLst>
              <a:ext uri="{FF2B5EF4-FFF2-40B4-BE49-F238E27FC236}">
                <a16:creationId xmlns:a16="http://schemas.microsoft.com/office/drawing/2014/main" id="{48E5C088-2550-4F15-820C-010CA674F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160" y="1614805"/>
            <a:ext cx="3429000" cy="4562475"/>
          </a:xfrm>
          <a:prstGeom prst="rect">
            <a:avLst/>
          </a:prstGeom>
        </p:spPr>
      </p:pic>
    </p:spTree>
    <p:extLst>
      <p:ext uri="{BB962C8B-B14F-4D97-AF65-F5344CB8AC3E}">
        <p14:creationId xmlns:p14="http://schemas.microsoft.com/office/powerpoint/2010/main" val="37146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5181759" cy="4572000"/>
          </a:xfrm>
        </p:spPr>
        <p:txBody>
          <a:bodyPr rIns="548640"/>
          <a:lstStyle/>
          <a:p>
            <a:r>
              <a:rPr lang="en-CA" sz="1600" dirty="0"/>
              <a:t>The window industry has made significant advances in moisture resistance and has established the basic detailing principles as noted on the following slide that should be considered when selecting and designing windows.</a:t>
            </a:r>
          </a:p>
          <a:p>
            <a:r>
              <a:rPr lang="en-CA" sz="1600" dirty="0"/>
              <a:t> </a:t>
            </a:r>
          </a:p>
          <a:p>
            <a:r>
              <a:rPr lang="en-CA" sz="1600" dirty="0"/>
              <a:t>Select proven and more sustainable window design techniques such as mitered corners stiffened by spline inserts, molded corner gaskets, vulcanized perimeter gaskets, and shop-applied perimeter collars, as opposed to sealants which can deteriorate over time.</a:t>
            </a:r>
          </a:p>
          <a:p>
            <a:r>
              <a:rPr lang="en-CA" sz="1600" dirty="0"/>
              <a:t> </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Moisture Resistance</a:t>
            </a:r>
          </a:p>
        </p:txBody>
      </p:sp>
      <p:pic>
        <p:nvPicPr>
          <p:cNvPr id="4" name="Picture 3" descr="A picture containing nature, rain&#10;&#10;Description automatically generated">
            <a:extLst>
              <a:ext uri="{FF2B5EF4-FFF2-40B4-BE49-F238E27FC236}">
                <a16:creationId xmlns:a16="http://schemas.microsoft.com/office/drawing/2014/main" id="{798F5839-A02C-425F-9184-4DE727AE5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967" y="1584960"/>
            <a:ext cx="6140785" cy="4587240"/>
          </a:xfrm>
          <a:prstGeom prst="rect">
            <a:avLst/>
          </a:prstGeom>
        </p:spPr>
      </p:pic>
    </p:spTree>
    <p:extLst>
      <p:ext uri="{BB962C8B-B14F-4D97-AF65-F5344CB8AC3E}">
        <p14:creationId xmlns:p14="http://schemas.microsoft.com/office/powerpoint/2010/main" val="302651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8" y="4495800"/>
            <a:ext cx="10972799" cy="1676400"/>
          </a:xfrm>
        </p:spPr>
        <p:txBody>
          <a:bodyPr rIns="548640"/>
          <a:lstStyle/>
          <a:p>
            <a:r>
              <a:rPr lang="en-CA" sz="1600" b="1" dirty="0"/>
              <a:t>Head Flashing:</a:t>
            </a:r>
            <a:r>
              <a:rPr lang="en-CA" sz="1600" dirty="0"/>
              <a:t> Use durable metal flashings. Window head flashings should slope to the exterior and be provided with an out-turned drip edge over the top of the window frame. They should extend several inches beyond the frame and be provided with watertight end dams. Head flashings should be sealed to both the inner face of the windows and  the jamb flashings. Provide a minimum 4″ (100mm.) upturned leg and counter flash with wall waterproofing membrane adhered to the vertical leg of the metal flashing. For punched windows in openings that do not allow extension of the head flashing beyond the opening use dual sealant joints in lieu of head flashing to capture water and direct it to the jamb flashings</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Moisture Resistance</a:t>
            </a:r>
          </a:p>
        </p:txBody>
      </p:sp>
      <p:pic>
        <p:nvPicPr>
          <p:cNvPr id="2" name="Picture 1">
            <a:extLst>
              <a:ext uri="{FF2B5EF4-FFF2-40B4-BE49-F238E27FC236}">
                <a16:creationId xmlns:a16="http://schemas.microsoft.com/office/drawing/2014/main" id="{40B772D7-8E31-4AEE-B9AD-D5FE201C95D0}"/>
              </a:ext>
            </a:extLst>
          </p:cNvPr>
          <p:cNvPicPr>
            <a:picLocks noChangeAspect="1"/>
          </p:cNvPicPr>
          <p:nvPr/>
        </p:nvPicPr>
        <p:blipFill rotWithShape="1">
          <a:blip r:embed="rId2"/>
          <a:srcRect l="37469" t="28837" r="21806" b="34406"/>
          <a:stretch/>
        </p:blipFill>
        <p:spPr>
          <a:xfrm>
            <a:off x="3147056" y="1409018"/>
            <a:ext cx="5867401" cy="3055032"/>
          </a:xfrm>
          <a:prstGeom prst="rect">
            <a:avLst/>
          </a:prstGeom>
        </p:spPr>
      </p:pic>
      <p:sp>
        <p:nvSpPr>
          <p:cNvPr id="4" name="TextBox 3">
            <a:extLst>
              <a:ext uri="{FF2B5EF4-FFF2-40B4-BE49-F238E27FC236}">
                <a16:creationId xmlns:a16="http://schemas.microsoft.com/office/drawing/2014/main" id="{675196A7-5194-485A-9159-F6969D2006C2}"/>
              </a:ext>
            </a:extLst>
          </p:cNvPr>
          <p:cNvSpPr txBox="1"/>
          <p:nvPr/>
        </p:nvSpPr>
        <p:spPr>
          <a:xfrm flipH="1">
            <a:off x="6614319" y="4114801"/>
            <a:ext cx="8458198" cy="276999"/>
          </a:xfrm>
          <a:prstGeom prst="rect">
            <a:avLst/>
          </a:prstGeom>
          <a:solidFill>
            <a:schemeClr val="bg1"/>
          </a:solidFill>
        </p:spPr>
        <p:txBody>
          <a:bodyPr wrap="square" rtlCol="0">
            <a:spAutoFit/>
          </a:bodyPr>
          <a:lstStyle/>
          <a:p>
            <a:r>
              <a:rPr lang="en-CA" sz="1200" dirty="0">
                <a:latin typeface="Arial" panose="020B0604020202020204" pitchFamily="34" charset="0"/>
                <a:cs typeface="Arial" panose="020B0604020202020204" pitchFamily="34" charset="0"/>
              </a:rPr>
              <a:t>               Detail courtesy of </a:t>
            </a:r>
            <a:r>
              <a:rPr lang="en-US" sz="1200" dirty="0" err="1">
                <a:latin typeface="Arial" panose="020B0604020202020204" pitchFamily="34" charset="0"/>
                <a:cs typeface="Arial" panose="020B0604020202020204" pitchFamily="34" charset="0"/>
                <a:hlinkClick r:id="rId3"/>
              </a:rPr>
              <a:t>vmwp</a:t>
            </a:r>
            <a:r>
              <a:rPr lang="en-US" sz="1200" dirty="0">
                <a:latin typeface="Arial" panose="020B0604020202020204" pitchFamily="34" charset="0"/>
                <a:cs typeface="Arial" panose="020B0604020202020204" pitchFamily="34" charset="0"/>
                <a:hlinkClick r:id="rId3"/>
              </a:rPr>
              <a:t> architects and urban designers</a:t>
            </a:r>
            <a:endParaRPr lang="en-CA" sz="1200" dirty="0"/>
          </a:p>
        </p:txBody>
      </p:sp>
      <p:sp>
        <p:nvSpPr>
          <p:cNvPr id="6" name="Rectangle 5">
            <a:extLst>
              <a:ext uri="{FF2B5EF4-FFF2-40B4-BE49-F238E27FC236}">
                <a16:creationId xmlns:a16="http://schemas.microsoft.com/office/drawing/2014/main" id="{2BB8E0EE-C20A-47E8-8AC2-FC05B2CA8745}"/>
              </a:ext>
            </a:extLst>
          </p:cNvPr>
          <p:cNvSpPr/>
          <p:nvPr/>
        </p:nvSpPr>
        <p:spPr>
          <a:xfrm>
            <a:off x="3337719" y="3752850"/>
            <a:ext cx="1219200" cy="590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a:extLst>
              <a:ext uri="{FF2B5EF4-FFF2-40B4-BE49-F238E27FC236}">
                <a16:creationId xmlns:a16="http://schemas.microsoft.com/office/drawing/2014/main" id="{E8956317-D75A-4D06-8E8A-29F5E55BDCA3}"/>
              </a:ext>
            </a:extLst>
          </p:cNvPr>
          <p:cNvCxnSpPr>
            <a:cxnSpLocks/>
          </p:cNvCxnSpPr>
          <p:nvPr/>
        </p:nvCxnSpPr>
        <p:spPr>
          <a:xfrm flipV="1">
            <a:off x="4175919" y="3733799"/>
            <a:ext cx="0" cy="6540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3F34A8B-8EE9-4765-B6BF-EBB209E02C72}"/>
              </a:ext>
            </a:extLst>
          </p:cNvPr>
          <p:cNvSpPr/>
          <p:nvPr/>
        </p:nvSpPr>
        <p:spPr>
          <a:xfrm>
            <a:off x="3490119" y="3657600"/>
            <a:ext cx="609600" cy="152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77838BE4-2B60-420C-AB83-58EECD69892F}"/>
              </a:ext>
            </a:extLst>
          </p:cNvPr>
          <p:cNvSpPr/>
          <p:nvPr/>
        </p:nvSpPr>
        <p:spPr>
          <a:xfrm>
            <a:off x="3909219" y="4305300"/>
            <a:ext cx="228600" cy="13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12271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Moisture Resistance</a:t>
            </a:r>
          </a:p>
        </p:txBody>
      </p:sp>
      <p:sp>
        <p:nvSpPr>
          <p:cNvPr id="2" name="Rectangle 1">
            <a:extLst>
              <a:ext uri="{FF2B5EF4-FFF2-40B4-BE49-F238E27FC236}">
                <a16:creationId xmlns:a16="http://schemas.microsoft.com/office/drawing/2014/main" id="{C580C5C9-5C93-4746-B0A2-826040D58914}"/>
              </a:ext>
            </a:extLst>
          </p:cNvPr>
          <p:cNvSpPr/>
          <p:nvPr/>
        </p:nvSpPr>
        <p:spPr>
          <a:xfrm rot="10800000" flipV="1">
            <a:off x="518319" y="4475102"/>
            <a:ext cx="11048839" cy="1815882"/>
          </a:xfrm>
          <a:prstGeom prst="rect">
            <a:avLst/>
          </a:prstGeom>
        </p:spPr>
        <p:txBody>
          <a:bodyPr wrap="square">
            <a:spAutoFit/>
          </a:bodyPr>
          <a:lstStyle/>
          <a:p>
            <a:r>
              <a:rPr lang="en-CA" sz="1600" b="1" dirty="0">
                <a:latin typeface="Arial" panose="020B0604020202020204" pitchFamily="34" charset="0"/>
                <a:cs typeface="Arial" panose="020B0604020202020204" pitchFamily="34" charset="0"/>
              </a:rPr>
              <a:t>Sill Flashings</a:t>
            </a:r>
            <a:r>
              <a:rPr lang="en-CA" sz="1600" dirty="0">
                <a:latin typeface="Arial" panose="020B0604020202020204" pitchFamily="34" charset="0"/>
                <a:cs typeface="Arial" panose="020B0604020202020204" pitchFamily="34" charset="0"/>
              </a:rPr>
              <a:t>: Provide sill flashings using durable metal (as opposed to flexible membranes) where they will be exposed. Slope flashings to exterior and provide an out-turned drip edge over face of the wall cladding. Provide an upturned leg (1″ or 25mm. min.) on the interior and watertight end dams. Do not penetrate the horizontal portion of flashing with fasteners. Fasten sill frames with an inboard attachment angle through the upturned leg of the sill flashing and into the inboard leg of the sill frame. Membrane flashings may be appropriate for concealed sill flashings which drain down into the wall cavity behind the cladding or onto sloped precast concrete or stone sills, but are less durable than metal.</a:t>
            </a:r>
          </a:p>
        </p:txBody>
      </p:sp>
      <p:sp>
        <p:nvSpPr>
          <p:cNvPr id="5" name="Rectangle 4">
            <a:extLst>
              <a:ext uri="{FF2B5EF4-FFF2-40B4-BE49-F238E27FC236}">
                <a16:creationId xmlns:a16="http://schemas.microsoft.com/office/drawing/2014/main" id="{5D2757E3-6859-42F7-A0BB-E4C5CC9E939E}"/>
              </a:ext>
            </a:extLst>
          </p:cNvPr>
          <p:cNvSpPr/>
          <p:nvPr/>
        </p:nvSpPr>
        <p:spPr>
          <a:xfrm flipV="1">
            <a:off x="7834312" y="1883271"/>
            <a:ext cx="1828801" cy="226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B45A2E51-50A7-43FA-8162-7288BD133B25}"/>
              </a:ext>
            </a:extLst>
          </p:cNvPr>
          <p:cNvSpPr txBox="1"/>
          <p:nvPr/>
        </p:nvSpPr>
        <p:spPr>
          <a:xfrm>
            <a:off x="2804319" y="1676400"/>
            <a:ext cx="2747583" cy="253916"/>
          </a:xfrm>
          <a:prstGeom prst="rect">
            <a:avLst/>
          </a:prstGeom>
          <a:noFill/>
        </p:spPr>
        <p:txBody>
          <a:bodyPr wrap="square" rtlCol="0">
            <a:spAutoFit/>
          </a:bodyPr>
          <a:lstStyle/>
          <a:p>
            <a:r>
              <a:rPr lang="en-CA" sz="1000" dirty="0">
                <a:latin typeface="Arial" panose="020B0604020202020204" pitchFamily="34" charset="0"/>
                <a:cs typeface="Arial" panose="020B0604020202020204" pitchFamily="34" charset="0"/>
              </a:rPr>
              <a:t>GSM BACK DAMPER</a:t>
            </a:r>
          </a:p>
        </p:txBody>
      </p:sp>
      <p:cxnSp>
        <p:nvCxnSpPr>
          <p:cNvPr id="9" name="Straight Connector 8">
            <a:extLst>
              <a:ext uri="{FF2B5EF4-FFF2-40B4-BE49-F238E27FC236}">
                <a16:creationId xmlns:a16="http://schemas.microsoft.com/office/drawing/2014/main" id="{9D0EEFD7-3384-4801-82AE-FE374AAD4015}"/>
              </a:ext>
            </a:extLst>
          </p:cNvPr>
          <p:cNvCxnSpPr>
            <a:cxnSpLocks/>
          </p:cNvCxnSpPr>
          <p:nvPr/>
        </p:nvCxnSpPr>
        <p:spPr>
          <a:xfrm>
            <a:off x="4328319" y="1818540"/>
            <a:ext cx="609600" cy="27813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0C3ABBA-A952-413B-BC50-DEFF57A67AB0}"/>
              </a:ext>
            </a:extLst>
          </p:cNvPr>
          <p:cNvSpPr txBox="1"/>
          <p:nvPr/>
        </p:nvSpPr>
        <p:spPr>
          <a:xfrm>
            <a:off x="7761861" y="1676400"/>
            <a:ext cx="1671857" cy="261610"/>
          </a:xfrm>
          <a:prstGeom prst="rect">
            <a:avLst/>
          </a:prstGeom>
          <a:noFill/>
        </p:spPr>
        <p:txBody>
          <a:bodyPr wrap="square" rtlCol="0">
            <a:spAutoFit/>
          </a:bodyPr>
          <a:lstStyle/>
          <a:p>
            <a:r>
              <a:rPr lang="en-CA" sz="1100" dirty="0">
                <a:latin typeface="Arial" panose="020B0604020202020204" pitchFamily="34" charset="0"/>
                <a:cs typeface="Arial" panose="020B0604020202020204" pitchFamily="34" charset="0"/>
              </a:rPr>
              <a:t>GLAZING SEALANT</a:t>
            </a:r>
          </a:p>
        </p:txBody>
      </p:sp>
      <p:cxnSp>
        <p:nvCxnSpPr>
          <p:cNvPr id="13" name="Straight Connector 12">
            <a:extLst>
              <a:ext uri="{FF2B5EF4-FFF2-40B4-BE49-F238E27FC236}">
                <a16:creationId xmlns:a16="http://schemas.microsoft.com/office/drawing/2014/main" id="{692C683B-DEA0-4B34-9172-5EC87B708FA7}"/>
              </a:ext>
            </a:extLst>
          </p:cNvPr>
          <p:cNvCxnSpPr>
            <a:cxnSpLocks/>
          </p:cNvCxnSpPr>
          <p:nvPr/>
        </p:nvCxnSpPr>
        <p:spPr>
          <a:xfrm flipV="1">
            <a:off x="6919119" y="1803248"/>
            <a:ext cx="842742" cy="3481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Content Placeholder 19">
            <a:extLst>
              <a:ext uri="{FF2B5EF4-FFF2-40B4-BE49-F238E27FC236}">
                <a16:creationId xmlns:a16="http://schemas.microsoft.com/office/drawing/2014/main" id="{173FAADD-298E-42A8-8D8C-31F4FEAD3F6C}"/>
              </a:ext>
            </a:extLst>
          </p:cNvPr>
          <p:cNvPicPr>
            <a:picLocks noGrp="1" noChangeAspect="1"/>
          </p:cNvPicPr>
          <p:nvPr>
            <p:ph sz="half" idx="1"/>
          </p:nvPr>
        </p:nvPicPr>
        <p:blipFill rotWithShape="1">
          <a:blip r:embed="rId2"/>
          <a:srcRect l="15322" t="46667" r="22803" b="10000"/>
          <a:stretch/>
        </p:blipFill>
        <p:spPr>
          <a:xfrm>
            <a:off x="3490119" y="2096671"/>
            <a:ext cx="6278722" cy="2473436"/>
          </a:xfrm>
          <a:prstGeom prst="rect">
            <a:avLst/>
          </a:prstGeom>
        </p:spPr>
      </p:pic>
      <p:sp>
        <p:nvSpPr>
          <p:cNvPr id="29" name="TextBox 28">
            <a:extLst>
              <a:ext uri="{FF2B5EF4-FFF2-40B4-BE49-F238E27FC236}">
                <a16:creationId xmlns:a16="http://schemas.microsoft.com/office/drawing/2014/main" id="{B4A3A1E2-A3BA-4E00-8B16-FDCF2F5EAFF3}"/>
              </a:ext>
            </a:extLst>
          </p:cNvPr>
          <p:cNvSpPr txBox="1"/>
          <p:nvPr/>
        </p:nvSpPr>
        <p:spPr>
          <a:xfrm>
            <a:off x="7761861" y="4272238"/>
            <a:ext cx="4901787" cy="276999"/>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Detail courtesy of </a:t>
            </a:r>
            <a:r>
              <a:rPr lang="en-US" sz="1200" dirty="0" err="1">
                <a:latin typeface="Arial" panose="020B0604020202020204" pitchFamily="34" charset="0"/>
                <a:cs typeface="Arial" panose="020B0604020202020204" pitchFamily="34" charset="0"/>
                <a:hlinkClick r:id="rId3"/>
              </a:rPr>
              <a:t>vmwp</a:t>
            </a:r>
            <a:r>
              <a:rPr lang="en-US" sz="1200" dirty="0">
                <a:latin typeface="Arial" panose="020B0604020202020204" pitchFamily="34" charset="0"/>
                <a:cs typeface="Arial" panose="020B0604020202020204" pitchFamily="34" charset="0"/>
                <a:hlinkClick r:id="rId3"/>
              </a:rPr>
              <a:t> architects and urban designers</a:t>
            </a:r>
            <a:endParaRPr lang="en-CA" sz="1200" dirty="0"/>
          </a:p>
        </p:txBody>
      </p:sp>
      <p:sp>
        <p:nvSpPr>
          <p:cNvPr id="3" name="Rectangle 2">
            <a:extLst>
              <a:ext uri="{FF2B5EF4-FFF2-40B4-BE49-F238E27FC236}">
                <a16:creationId xmlns:a16="http://schemas.microsoft.com/office/drawing/2014/main" id="{CCCD1831-9E1F-4CE4-A1BE-2818EB0ADBCC}"/>
              </a:ext>
            </a:extLst>
          </p:cNvPr>
          <p:cNvSpPr/>
          <p:nvPr/>
        </p:nvSpPr>
        <p:spPr>
          <a:xfrm>
            <a:off x="7834312" y="2151410"/>
            <a:ext cx="1675607" cy="12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37481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6629559" cy="4572000"/>
          </a:xfrm>
        </p:spPr>
        <p:txBody>
          <a:bodyPr rIns="548640"/>
          <a:lstStyle/>
          <a:p>
            <a:r>
              <a:rPr lang="en-CA" sz="1600" dirty="0"/>
              <a:t>ASTM E1105 is the Standard Test Method for Field Determination of Water Penetration of Installed Exterior Windows. It is important to understand the difference between lab testing which is to the point of failure and field testing which is intended to determine that the full assembly meets all ASTM and AAMA standards. It is also important to understand the purpose of the test, whether it is to ensure the assembly will perform or whether it is the intent to find the point of failure. Field testing is allowed at only 2/3 lab test limits. This is important as the other components of a full wall system may not meet the full lab test limits of the window itself and thus might fail while the window passes.</a:t>
            </a:r>
          </a:p>
          <a:p>
            <a:endParaRPr lang="en-CA" sz="1600" dirty="0"/>
          </a:p>
          <a:p>
            <a:r>
              <a:rPr lang="en-CA" sz="1600" dirty="0"/>
              <a:t>Field test parameters are not meant to represent actual rain conditions. A 15 minute duration is considered sufficient to determine whether a system will leak. Some field tests allow a certain amount of water penetration but the owner may wish to have no water penetration at all and this is one of the considerations related to knowing the intent of the test.</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Water Penetration</a:t>
            </a:r>
          </a:p>
        </p:txBody>
      </p:sp>
      <p:pic>
        <p:nvPicPr>
          <p:cNvPr id="4" name="Picture 3">
            <a:extLst>
              <a:ext uri="{FF2B5EF4-FFF2-40B4-BE49-F238E27FC236}">
                <a16:creationId xmlns:a16="http://schemas.microsoft.com/office/drawing/2014/main" id="{DA27B026-8764-4342-A6AE-ECC6CD23EE3E}"/>
              </a:ext>
            </a:extLst>
          </p:cNvPr>
          <p:cNvPicPr>
            <a:picLocks noChangeAspect="1"/>
          </p:cNvPicPr>
          <p:nvPr/>
        </p:nvPicPr>
        <p:blipFill>
          <a:blip r:embed="rId2"/>
          <a:stretch>
            <a:fillRect/>
          </a:stretch>
        </p:blipFill>
        <p:spPr>
          <a:xfrm>
            <a:off x="6842919" y="1600240"/>
            <a:ext cx="3022600" cy="3965158"/>
          </a:xfrm>
          <a:prstGeom prst="rect">
            <a:avLst/>
          </a:prstGeom>
        </p:spPr>
      </p:pic>
      <p:sp>
        <p:nvSpPr>
          <p:cNvPr id="5" name="TextBox 4">
            <a:extLst>
              <a:ext uri="{FF2B5EF4-FFF2-40B4-BE49-F238E27FC236}">
                <a16:creationId xmlns:a16="http://schemas.microsoft.com/office/drawing/2014/main" id="{DF14F9DE-8288-4DC7-94BD-E68F987B00F4}"/>
              </a:ext>
            </a:extLst>
          </p:cNvPr>
          <p:cNvSpPr txBox="1"/>
          <p:nvPr/>
        </p:nvSpPr>
        <p:spPr>
          <a:xfrm>
            <a:off x="6690519" y="5674340"/>
            <a:ext cx="5105400" cy="523220"/>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Laboratory test showing spray rack 18″ to left of window and close visual inspection for any sign of water penetration</a:t>
            </a:r>
          </a:p>
        </p:txBody>
      </p:sp>
      <p:pic>
        <p:nvPicPr>
          <p:cNvPr id="7" name="Picture 6">
            <a:extLst>
              <a:ext uri="{FF2B5EF4-FFF2-40B4-BE49-F238E27FC236}">
                <a16:creationId xmlns:a16="http://schemas.microsoft.com/office/drawing/2014/main" id="{CE046A4F-EADE-4969-BEE7-2A4D6C32B5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0736" y="2386320"/>
            <a:ext cx="1876424" cy="2501900"/>
          </a:xfrm>
          <a:prstGeom prst="rect">
            <a:avLst/>
          </a:prstGeom>
          <a:noFill/>
          <a:ln w="38100">
            <a:solidFill>
              <a:schemeClr val="bg1"/>
            </a:solidFill>
          </a:ln>
        </p:spPr>
      </p:pic>
    </p:spTree>
    <p:extLst>
      <p:ext uri="{BB962C8B-B14F-4D97-AF65-F5344CB8AC3E}">
        <p14:creationId xmlns:p14="http://schemas.microsoft.com/office/powerpoint/2010/main" val="200940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74584D-D41C-4F4E-A4C4-59696C5CA7FD}"/>
              </a:ext>
            </a:extLst>
          </p:cNvPr>
          <p:cNvSpPr txBox="1"/>
          <p:nvPr/>
        </p:nvSpPr>
        <p:spPr>
          <a:xfrm>
            <a:off x="552672" y="1143000"/>
            <a:ext cx="11047003" cy="384707"/>
          </a:xfrm>
          <a:prstGeom prst="rect">
            <a:avLst/>
          </a:prstGeom>
          <a:solidFill>
            <a:schemeClr val="bg1"/>
          </a:solidFill>
        </p:spPr>
        <p:txBody>
          <a:bodyPr wrap="square" lIns="91428" tIns="45713" rIns="91428" bIns="45713" rtlCol="0">
            <a:spAutoFit/>
          </a:bodyPr>
          <a:lstStyle/>
          <a:p>
            <a:endParaRPr lang="en-CA" dirty="0"/>
          </a:p>
        </p:txBody>
      </p:sp>
      <p:sp>
        <p:nvSpPr>
          <p:cNvPr id="5" name="Rectangle 2">
            <a:extLst>
              <a:ext uri="{FF2B5EF4-FFF2-40B4-BE49-F238E27FC236}">
                <a16:creationId xmlns:a16="http://schemas.microsoft.com/office/drawing/2014/main" id="{BBE4AE27-5804-4D62-AB96-549EB90C57E8}"/>
              </a:ext>
            </a:extLst>
          </p:cNvPr>
          <p:cNvSpPr txBox="1">
            <a:spLocks noChangeAspect="1" noChangeArrowheads="1"/>
          </p:cNvSpPr>
          <p:nvPr/>
        </p:nvSpPr>
        <p:spPr bwMode="auto">
          <a:xfrm>
            <a:off x="522959" y="933449"/>
            <a:ext cx="11063604" cy="28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lvl1pPr algn="l" rtl="0" eaLnBrk="0" fontAlgn="base" hangingPunct="0">
              <a:spcBef>
                <a:spcPct val="0"/>
              </a:spcBef>
              <a:spcAft>
                <a:spcPct val="0"/>
              </a:spcAft>
              <a:defRPr sz="2400" b="1">
                <a:solidFill>
                  <a:schemeClr val="tx2"/>
                </a:solidFill>
                <a:latin typeface="Arial" pitchFamily="34" charset="0"/>
                <a:ea typeface="+mj-ea"/>
                <a:cs typeface="+mj-cs"/>
              </a:defRPr>
            </a:lvl1pPr>
            <a:lvl2pPr algn="l" rtl="0" eaLnBrk="0" fontAlgn="base" hangingPunct="0">
              <a:spcBef>
                <a:spcPct val="0"/>
              </a:spcBef>
              <a:spcAft>
                <a:spcPct val="0"/>
              </a:spcAft>
              <a:defRPr sz="2400" b="1">
                <a:solidFill>
                  <a:schemeClr val="tx2"/>
                </a:solidFill>
                <a:latin typeface="Trebuchet MS" pitchFamily="34" charset="0"/>
              </a:defRPr>
            </a:lvl2pPr>
            <a:lvl3pPr algn="l" rtl="0" eaLnBrk="0" fontAlgn="base" hangingPunct="0">
              <a:spcBef>
                <a:spcPct val="0"/>
              </a:spcBef>
              <a:spcAft>
                <a:spcPct val="0"/>
              </a:spcAft>
              <a:defRPr sz="2400" b="1">
                <a:solidFill>
                  <a:schemeClr val="tx2"/>
                </a:solidFill>
                <a:latin typeface="Trebuchet MS" pitchFamily="34" charset="0"/>
              </a:defRPr>
            </a:lvl3pPr>
            <a:lvl4pPr algn="l" rtl="0" eaLnBrk="0" fontAlgn="base" hangingPunct="0">
              <a:spcBef>
                <a:spcPct val="0"/>
              </a:spcBef>
              <a:spcAft>
                <a:spcPct val="0"/>
              </a:spcAft>
              <a:defRPr sz="2400" b="1">
                <a:solidFill>
                  <a:schemeClr val="tx2"/>
                </a:solidFill>
                <a:latin typeface="Trebuchet MS" pitchFamily="34" charset="0"/>
              </a:defRPr>
            </a:lvl4pPr>
            <a:lvl5pPr algn="l" rtl="0" eaLnBrk="0" fontAlgn="base" hangingPunct="0">
              <a:spcBef>
                <a:spcPct val="0"/>
              </a:spcBef>
              <a:spcAft>
                <a:spcPct val="0"/>
              </a:spcAft>
              <a:defRPr sz="2400" b="1">
                <a:solidFill>
                  <a:schemeClr val="tx2"/>
                </a:solidFill>
                <a:latin typeface="Trebuchet MS" pitchFamily="34" charset="0"/>
              </a:defRPr>
            </a:lvl5pPr>
            <a:lvl6pPr marL="457200" algn="l" rtl="0" fontAlgn="base">
              <a:spcBef>
                <a:spcPct val="0"/>
              </a:spcBef>
              <a:spcAft>
                <a:spcPct val="0"/>
              </a:spcAft>
              <a:defRPr sz="2400" b="1">
                <a:solidFill>
                  <a:schemeClr val="tx2"/>
                </a:solidFill>
                <a:latin typeface="Trebuchet MS" pitchFamily="34" charset="0"/>
              </a:defRPr>
            </a:lvl6pPr>
            <a:lvl7pPr marL="914400" algn="l" rtl="0" fontAlgn="base">
              <a:spcBef>
                <a:spcPct val="0"/>
              </a:spcBef>
              <a:spcAft>
                <a:spcPct val="0"/>
              </a:spcAft>
              <a:defRPr sz="2400" b="1">
                <a:solidFill>
                  <a:schemeClr val="tx2"/>
                </a:solidFill>
                <a:latin typeface="Trebuchet MS" pitchFamily="34" charset="0"/>
              </a:defRPr>
            </a:lvl7pPr>
            <a:lvl8pPr marL="1371600" algn="l" rtl="0" fontAlgn="base">
              <a:spcBef>
                <a:spcPct val="0"/>
              </a:spcBef>
              <a:spcAft>
                <a:spcPct val="0"/>
              </a:spcAft>
              <a:defRPr sz="2400" b="1">
                <a:solidFill>
                  <a:schemeClr val="tx2"/>
                </a:solidFill>
                <a:latin typeface="Trebuchet MS" pitchFamily="34" charset="0"/>
              </a:defRPr>
            </a:lvl8pPr>
            <a:lvl9pPr marL="1828800" algn="l" rtl="0" fontAlgn="base">
              <a:spcBef>
                <a:spcPct val="0"/>
              </a:spcBef>
              <a:spcAft>
                <a:spcPct val="0"/>
              </a:spcAft>
              <a:defRPr sz="2400" b="1">
                <a:solidFill>
                  <a:schemeClr val="tx2"/>
                </a:solidFill>
                <a:latin typeface="Trebuchet MS" pitchFamily="34" charset="0"/>
              </a:defRPr>
            </a:lvl9pPr>
          </a:lstStyle>
          <a:p>
            <a:pPr>
              <a:lnSpc>
                <a:spcPct val="150000"/>
              </a:lnSpc>
            </a:pPr>
            <a:r>
              <a:rPr lang="en-US" sz="2000" i="1" dirty="0"/>
              <a:t>AEC Daily Corporation has met the standards and requirements of the Registered Continuing Education Program. Credit earned on completion of this program will be reported to RCEP at RCEP.net. A certificate of completion will be issued to each participant. As such, it does not include content that may be deemed or construed to be an approval or endorsement by the RCEP.</a:t>
            </a:r>
          </a:p>
        </p:txBody>
      </p:sp>
      <p:pic>
        <p:nvPicPr>
          <p:cNvPr id="6" name="Picture 5" descr="Logo Large - Color.jpg">
            <a:extLst>
              <a:ext uri="{FF2B5EF4-FFF2-40B4-BE49-F238E27FC236}">
                <a16:creationId xmlns:a16="http://schemas.microsoft.com/office/drawing/2014/main" id="{892B82E7-53D6-427E-80BB-C87C477961FA}"/>
              </a:ext>
            </a:extLst>
          </p:cNvPr>
          <p:cNvPicPr>
            <a:picLocks noChangeAspect="1"/>
          </p:cNvPicPr>
          <p:nvPr/>
        </p:nvPicPr>
        <p:blipFill>
          <a:blip r:embed="rId2" cstate="print"/>
          <a:stretch>
            <a:fillRect/>
          </a:stretch>
        </p:blipFill>
        <p:spPr>
          <a:xfrm>
            <a:off x="5928519" y="4343400"/>
            <a:ext cx="4310742" cy="1524000"/>
          </a:xfrm>
          <a:prstGeom prst="rect">
            <a:avLst/>
          </a:prstGeom>
        </p:spPr>
      </p:pic>
    </p:spTree>
    <p:extLst>
      <p:ext uri="{BB962C8B-B14F-4D97-AF65-F5344CB8AC3E}">
        <p14:creationId xmlns:p14="http://schemas.microsoft.com/office/powerpoint/2010/main" val="743101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8125778" cy="4572000"/>
          </a:xfrm>
        </p:spPr>
        <p:txBody>
          <a:bodyPr rIns="548640"/>
          <a:lstStyle/>
          <a:p>
            <a:r>
              <a:rPr lang="en-CA" sz="1600" dirty="0"/>
              <a:t>Excess condensation can support the growth of mold and mildew and lead to bronchitis and pneumonia all of which are health risks. In cold climates it can also lead to ice build up (lower image). Designers should check the required condensation resistance factor (CRF) based on anticipated interior humidity and local climate data and select a window with an appropriate CRF. High interior humidity buildings where condensation control is even more critical require project-specific thermal modeling.</a:t>
            </a:r>
          </a:p>
          <a:p>
            <a:endParaRPr lang="en-CA" sz="1600" dirty="0"/>
          </a:p>
          <a:p>
            <a:r>
              <a:rPr lang="en-CA" sz="1600" dirty="0"/>
              <a:t>Thermally broken frames are the most effective means to resist or prevent condensation and ice accumulation. Placing the thermal barrier in a position that avoids exposing the inboard aluminum frame portion to cold air prevents cold air "short circuiting". </a:t>
            </a:r>
          </a:p>
          <a:p>
            <a:r>
              <a:rPr lang="en-CA" sz="1600" b="1" dirty="0"/>
              <a:t> </a:t>
            </a:r>
          </a:p>
          <a:p>
            <a:r>
              <a:rPr lang="en-CA" sz="1600" dirty="0"/>
              <a:t>The Architectural Aluminum Manufacturing Association (AAMA) provides guidance and testing protocols for these issues in their AAMA 1503: </a:t>
            </a:r>
            <a:r>
              <a:rPr lang="en-CA" sz="1600" i="1" dirty="0"/>
              <a:t>Thermal Transmittance and Condensation Resistance of Windows, Doors and Glazed Wall Sections </a:t>
            </a:r>
            <a:r>
              <a:rPr lang="en-CA" sz="1600" dirty="0"/>
              <a:t>publication.</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Condensation Prevention</a:t>
            </a:r>
          </a:p>
        </p:txBody>
      </p:sp>
      <p:pic>
        <p:nvPicPr>
          <p:cNvPr id="4" name="Picture 3" descr="A close up of a door&#10;&#10;Description automatically generated">
            <a:extLst>
              <a:ext uri="{FF2B5EF4-FFF2-40B4-BE49-F238E27FC236}">
                <a16:creationId xmlns:a16="http://schemas.microsoft.com/office/drawing/2014/main" id="{5E05105F-3BDD-4422-AC41-578D654EF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7518" y="1600200"/>
            <a:ext cx="2486314" cy="4579417"/>
          </a:xfrm>
          <a:prstGeom prst="rect">
            <a:avLst/>
          </a:prstGeom>
        </p:spPr>
      </p:pic>
    </p:spTree>
    <p:extLst>
      <p:ext uri="{BB962C8B-B14F-4D97-AF65-F5344CB8AC3E}">
        <p14:creationId xmlns:p14="http://schemas.microsoft.com/office/powerpoint/2010/main" val="4218415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7467760" cy="4572000"/>
          </a:xfrm>
        </p:spPr>
        <p:txBody>
          <a:bodyPr rIns="548640"/>
          <a:lstStyle/>
          <a:p>
            <a:r>
              <a:rPr lang="en-CA" sz="1600" b="1" dirty="0"/>
              <a:t>Structural Strength</a:t>
            </a:r>
            <a:endParaRPr lang="en-CA" sz="1600" dirty="0"/>
          </a:p>
          <a:p>
            <a:r>
              <a:rPr lang="en-CA" sz="1600" dirty="0"/>
              <a:t>The strength of aluminum enables glass clad structures to meet wind load provisions of</a:t>
            </a:r>
            <a:r>
              <a:rPr lang="en-CA" sz="1600" i="1" dirty="0"/>
              <a:t> Minimum Design Loads for Buildings and Other Structures</a:t>
            </a:r>
            <a:r>
              <a:rPr lang="en-CA" sz="1600" dirty="0"/>
              <a:t>, Standard ASCE/SEI 7-10. (ASCE is the American Society of Construction Engineers.) </a:t>
            </a:r>
          </a:p>
          <a:p>
            <a:endParaRPr lang="en-CA" sz="1600" dirty="0"/>
          </a:p>
          <a:p>
            <a:r>
              <a:rPr lang="en-CA" sz="1600" b="1" dirty="0"/>
              <a:t>Daylighting</a:t>
            </a:r>
            <a:endParaRPr lang="en-CA" sz="1600" dirty="0"/>
          </a:p>
          <a:p>
            <a:r>
              <a:rPr lang="en-CA" sz="1600" dirty="0"/>
              <a:t>The slimmer profiles of aluminum extruded window frames increase the amount of daylight entering the window, sometimes by as much as 20%. </a:t>
            </a:r>
          </a:p>
          <a:p>
            <a:endParaRPr lang="en-CA" sz="1600" dirty="0"/>
          </a:p>
          <a:p>
            <a:r>
              <a:rPr lang="en-CA" sz="1600" b="1" dirty="0"/>
              <a:t>Acoustic Performance</a:t>
            </a:r>
            <a:endParaRPr lang="en-CA" sz="1600" dirty="0"/>
          </a:p>
          <a:p>
            <a:r>
              <a:rPr lang="en-CA" sz="1600" dirty="0"/>
              <a:t>External window acoustic performance is measured by the Outdoor-Indoor  Class or OITC which measures the sound levels for exterior walls from outside sound sources. This performance is affected by the design of the window frame, thermal breaks, gaskets, and seals etc. inherent in all aluminum frames. Reduced sound levels reduce stress in healthcare facilities and improve productivity in workplaces.</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Further Considerations</a:t>
            </a:r>
          </a:p>
        </p:txBody>
      </p:sp>
      <p:sp>
        <p:nvSpPr>
          <p:cNvPr id="2" name="AutoShape 2" descr="tree grass branch plant sunshine lawn house leaf flower window home green backyard yellow garden sun ray flora interior design daylight window covering">
            <a:extLst>
              <a:ext uri="{FF2B5EF4-FFF2-40B4-BE49-F238E27FC236}">
                <a16:creationId xmlns:a16="http://schemas.microsoft.com/office/drawing/2014/main" id="{26645015-9B3C-48E5-B3C0-06502AA8C3FA}"/>
              </a:ext>
            </a:extLst>
          </p:cNvPr>
          <p:cNvSpPr>
            <a:spLocks noChangeAspect="1" noChangeArrowheads="1"/>
          </p:cNvSpPr>
          <p:nvPr/>
        </p:nvSpPr>
        <p:spPr bwMode="auto">
          <a:xfrm>
            <a:off x="592772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148" name="Picture 4">
            <a:extLst>
              <a:ext uri="{FF2B5EF4-FFF2-40B4-BE49-F238E27FC236}">
                <a16:creationId xmlns:a16="http://schemas.microsoft.com/office/drawing/2014/main" id="{E8707FCB-653F-41F5-B78C-6AE694786E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7319" y="1595120"/>
            <a:ext cx="3428572" cy="457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28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7924959" cy="4572000"/>
          </a:xfrm>
        </p:spPr>
        <p:txBody>
          <a:bodyPr rIns="548640"/>
          <a:lstStyle/>
          <a:p>
            <a:r>
              <a:rPr lang="en-CA" sz="1600" b="1" dirty="0"/>
              <a:t>Maintenance Requirements and Durability</a:t>
            </a:r>
            <a:endParaRPr lang="en-CA" sz="1600" dirty="0"/>
          </a:p>
          <a:p>
            <a:r>
              <a:rPr lang="en-CA" sz="1600" dirty="0"/>
              <a:t>Aluminum is not only extremely durable but it also requires minimum maintenance after installation. In general, periodic washing with soap and water is all that is required. Manufacturers can supply further information if necessary.</a:t>
            </a:r>
          </a:p>
          <a:p>
            <a:endParaRPr lang="en-CA" sz="1600" dirty="0"/>
          </a:p>
          <a:p>
            <a:r>
              <a:rPr lang="en-CA" sz="1600" b="1" dirty="0"/>
              <a:t>Receptor Frames</a:t>
            </a:r>
            <a:endParaRPr lang="en-CA" sz="1600" dirty="0"/>
          </a:p>
          <a:p>
            <a:r>
              <a:rPr lang="en-CA" sz="1600" dirty="0"/>
              <a:t>Receptor frames are additional framing components that encase or surround one or more window components in a similar manner to that of stud tracks which hold light-gauge metal studs in place. They are generally used to simplify window installation and save time and money. They will be discussed in more detail in the next section of the course.</a:t>
            </a:r>
            <a:r>
              <a:rPr lang="en-CA" sz="1600" b="1" dirty="0"/>
              <a:t> </a:t>
            </a:r>
            <a:endParaRPr lang="en-CA" sz="1600" dirty="0"/>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Further Considerations</a:t>
            </a:r>
          </a:p>
        </p:txBody>
      </p:sp>
      <p:pic>
        <p:nvPicPr>
          <p:cNvPr id="4" name="Picture 3" descr="A picture containing outdoor, man, swing, skiing&#10;&#10;Description automatically generated">
            <a:extLst>
              <a:ext uri="{FF2B5EF4-FFF2-40B4-BE49-F238E27FC236}">
                <a16:creationId xmlns:a16="http://schemas.microsoft.com/office/drawing/2014/main" id="{13F081BE-6874-4584-A443-F5C99CF78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3834" y="1600199"/>
            <a:ext cx="3064279" cy="4572001"/>
          </a:xfrm>
          <a:prstGeom prst="rect">
            <a:avLst/>
          </a:prstGeom>
        </p:spPr>
      </p:pic>
    </p:spTree>
    <p:extLst>
      <p:ext uri="{BB962C8B-B14F-4D97-AF65-F5344CB8AC3E}">
        <p14:creationId xmlns:p14="http://schemas.microsoft.com/office/powerpoint/2010/main" val="3377027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le of wood&#10;&#10;Description automatically generated">
            <a:extLst>
              <a:ext uri="{FF2B5EF4-FFF2-40B4-BE49-F238E27FC236}">
                <a16:creationId xmlns:a16="http://schemas.microsoft.com/office/drawing/2014/main" id="{7D86A343-2ED2-4698-9E1F-744FD0EAD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253119" cy="11104531"/>
          </a:xfrm>
          <a:prstGeom prst="rect">
            <a:avLst/>
          </a:prstGeom>
        </p:spPr>
      </p:pic>
      <p:sp>
        <p:nvSpPr>
          <p:cNvPr id="9" name="Rectangle 8">
            <a:extLst>
              <a:ext uri="{FF2B5EF4-FFF2-40B4-BE49-F238E27FC236}">
                <a16:creationId xmlns:a16="http://schemas.microsoft.com/office/drawing/2014/main" id="{E4477AA1-7626-4E7A-93C0-051556254D0C}"/>
              </a:ext>
            </a:extLst>
          </p:cNvPr>
          <p:cNvSpPr/>
          <p:nvPr/>
        </p:nvSpPr>
        <p:spPr>
          <a:xfrm>
            <a:off x="1" y="3540317"/>
            <a:ext cx="12379014" cy="3319168"/>
          </a:xfrm>
          <a:prstGeom prst="rect">
            <a:avLst/>
          </a:prstGeom>
          <a:solidFill>
            <a:srgbClr val="0F186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7" name="TextBox 6">
            <a:extLst>
              <a:ext uri="{FF2B5EF4-FFF2-40B4-BE49-F238E27FC236}">
                <a16:creationId xmlns:a16="http://schemas.microsoft.com/office/drawing/2014/main" id="{9F50B358-52B3-4BE8-AD4E-938B16B66835}"/>
              </a:ext>
            </a:extLst>
          </p:cNvPr>
          <p:cNvSpPr txBox="1"/>
          <p:nvPr/>
        </p:nvSpPr>
        <p:spPr>
          <a:xfrm>
            <a:off x="365047" y="4637304"/>
            <a:ext cx="2635065" cy="1074553"/>
          </a:xfrm>
          <a:prstGeom prst="rect">
            <a:avLst/>
          </a:prstGeom>
          <a:noFill/>
        </p:spPr>
        <p:txBody>
          <a:bodyPr wrap="square" rtlCol="0">
            <a:spAutoFit/>
          </a:bodyPr>
          <a:lstStyle/>
          <a:p>
            <a:pPr algn="ctr"/>
            <a:r>
              <a:rPr lang="en-US" sz="3192" dirty="0">
                <a:solidFill>
                  <a:schemeClr val="bg1"/>
                </a:solidFill>
                <a:latin typeface="Arial" panose="020B0604020202020204" pitchFamily="34" charset="0"/>
                <a:cs typeface="Arial" panose="020B0604020202020204" pitchFamily="34" charset="0"/>
              </a:rPr>
              <a:t>REVIEW QUESTION</a:t>
            </a:r>
          </a:p>
        </p:txBody>
      </p:sp>
      <p:sp>
        <p:nvSpPr>
          <p:cNvPr id="5" name="TextBox 4">
            <a:extLst>
              <a:ext uri="{FF2B5EF4-FFF2-40B4-BE49-F238E27FC236}">
                <a16:creationId xmlns:a16="http://schemas.microsoft.com/office/drawing/2014/main" id="{7628638B-345F-4489-9E1D-9D0EE9D4C2A3}"/>
              </a:ext>
            </a:extLst>
          </p:cNvPr>
          <p:cNvSpPr txBox="1"/>
          <p:nvPr/>
        </p:nvSpPr>
        <p:spPr>
          <a:xfrm>
            <a:off x="2651919" y="4577933"/>
            <a:ext cx="9509915" cy="907332"/>
          </a:xfrm>
          <a:prstGeom prst="rect">
            <a:avLst/>
          </a:prstGeom>
          <a:noFill/>
        </p:spPr>
        <p:txBody>
          <a:bodyPr wrap="square" lIns="486474" tIns="243237" rtlCol="0" anchor="ctr">
            <a:spAutoFit/>
          </a:bodyPr>
          <a:lstStyle/>
          <a:p>
            <a:r>
              <a:rPr lang="en-US" sz="2000" dirty="0">
                <a:solidFill>
                  <a:schemeClr val="bg1"/>
                </a:solidFill>
                <a:latin typeface="Arial" panose="020B0604020202020204" pitchFamily="34" charset="0"/>
                <a:cs typeface="Arial" panose="020B0604020202020204" pitchFamily="34" charset="0"/>
              </a:rPr>
              <a:t>	Can you recall how much of the aluminum shipped to the 	building industry is still in use and how much has been recycled? </a:t>
            </a:r>
          </a:p>
        </p:txBody>
      </p:sp>
      <p:cxnSp>
        <p:nvCxnSpPr>
          <p:cNvPr id="11" name="Straight Connector 10">
            <a:extLst>
              <a:ext uri="{FF2B5EF4-FFF2-40B4-BE49-F238E27FC236}">
                <a16:creationId xmlns:a16="http://schemas.microsoft.com/office/drawing/2014/main" id="{60E8DEA2-6B4C-4CBD-A444-2686F27B11B3}"/>
              </a:ext>
            </a:extLst>
          </p:cNvPr>
          <p:cNvCxnSpPr/>
          <p:nvPr/>
        </p:nvCxnSpPr>
        <p:spPr>
          <a:xfrm>
            <a:off x="3445854" y="3858011"/>
            <a:ext cx="0" cy="2635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42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le of wood&#10;&#10;Description automatically generated">
            <a:extLst>
              <a:ext uri="{FF2B5EF4-FFF2-40B4-BE49-F238E27FC236}">
                <a16:creationId xmlns:a16="http://schemas.microsoft.com/office/drawing/2014/main" id="{7D86A343-2ED2-4698-9E1F-744FD0EAD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253119" cy="11104531"/>
          </a:xfrm>
          <a:prstGeom prst="rect">
            <a:avLst/>
          </a:prstGeom>
        </p:spPr>
      </p:pic>
      <p:sp>
        <p:nvSpPr>
          <p:cNvPr id="9" name="Rectangle 8">
            <a:extLst>
              <a:ext uri="{FF2B5EF4-FFF2-40B4-BE49-F238E27FC236}">
                <a16:creationId xmlns:a16="http://schemas.microsoft.com/office/drawing/2014/main" id="{E4477AA1-7626-4E7A-93C0-051556254D0C}"/>
              </a:ext>
            </a:extLst>
          </p:cNvPr>
          <p:cNvSpPr/>
          <p:nvPr/>
        </p:nvSpPr>
        <p:spPr>
          <a:xfrm>
            <a:off x="1" y="3540317"/>
            <a:ext cx="12379014" cy="3319168"/>
          </a:xfrm>
          <a:prstGeom prst="rect">
            <a:avLst/>
          </a:prstGeom>
          <a:solidFill>
            <a:srgbClr val="0F186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7" name="TextBox 6">
            <a:extLst>
              <a:ext uri="{FF2B5EF4-FFF2-40B4-BE49-F238E27FC236}">
                <a16:creationId xmlns:a16="http://schemas.microsoft.com/office/drawing/2014/main" id="{9F50B358-52B3-4BE8-AD4E-938B16B66835}"/>
              </a:ext>
            </a:extLst>
          </p:cNvPr>
          <p:cNvSpPr txBox="1"/>
          <p:nvPr/>
        </p:nvSpPr>
        <p:spPr>
          <a:xfrm>
            <a:off x="365047" y="4637304"/>
            <a:ext cx="2635065" cy="583558"/>
          </a:xfrm>
          <a:prstGeom prst="rect">
            <a:avLst/>
          </a:prstGeom>
          <a:noFill/>
        </p:spPr>
        <p:txBody>
          <a:bodyPr wrap="square" rtlCol="0">
            <a:spAutoFit/>
          </a:bodyPr>
          <a:lstStyle/>
          <a:p>
            <a:pPr algn="ctr"/>
            <a:r>
              <a:rPr lang="en-US" sz="3192" dirty="0">
                <a:solidFill>
                  <a:schemeClr val="bg1"/>
                </a:solidFill>
                <a:latin typeface="Arial" panose="020B0604020202020204" pitchFamily="34" charset="0"/>
                <a:cs typeface="Arial" panose="020B0604020202020204" pitchFamily="34" charset="0"/>
              </a:rPr>
              <a:t>ANSWER</a:t>
            </a:r>
          </a:p>
        </p:txBody>
      </p:sp>
      <p:sp>
        <p:nvSpPr>
          <p:cNvPr id="5" name="TextBox 4">
            <a:extLst>
              <a:ext uri="{FF2B5EF4-FFF2-40B4-BE49-F238E27FC236}">
                <a16:creationId xmlns:a16="http://schemas.microsoft.com/office/drawing/2014/main" id="{7628638B-345F-4489-9E1D-9D0EE9D4C2A3}"/>
              </a:ext>
            </a:extLst>
          </p:cNvPr>
          <p:cNvSpPr txBox="1"/>
          <p:nvPr/>
        </p:nvSpPr>
        <p:spPr>
          <a:xfrm>
            <a:off x="2651919" y="4270156"/>
            <a:ext cx="9509915" cy="1522885"/>
          </a:xfrm>
          <a:prstGeom prst="rect">
            <a:avLst/>
          </a:prstGeom>
          <a:noFill/>
        </p:spPr>
        <p:txBody>
          <a:bodyPr wrap="square" lIns="486474" tIns="243237" rtlCol="0" anchor="ctr">
            <a:spAutoFit/>
          </a:bodyPr>
          <a:lstStyle/>
          <a:p>
            <a:r>
              <a:rPr lang="en-US" sz="2000" dirty="0">
                <a:solidFill>
                  <a:schemeClr val="bg1"/>
                </a:solidFill>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 </a:t>
            </a:r>
          </a:p>
          <a:p>
            <a:r>
              <a:rPr lang="en-CA" sz="2000" dirty="0">
                <a:solidFill>
                  <a:schemeClr val="bg1"/>
                </a:solidFill>
                <a:latin typeface="Arial" panose="020B0604020202020204" pitchFamily="34" charset="0"/>
                <a:cs typeface="Arial" panose="020B0604020202020204" pitchFamily="34" charset="0"/>
              </a:rPr>
              <a:t>	In North America, it is estimated that at least 85% of all aluminum 	shipped to the construction sector is still in productive use 		today and 12% has been recovered and recycled.</a:t>
            </a:r>
            <a:endParaRPr lang="en-US" sz="2000" dirty="0">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0E8DEA2-6B4C-4CBD-A444-2686F27B11B3}"/>
              </a:ext>
            </a:extLst>
          </p:cNvPr>
          <p:cNvCxnSpPr/>
          <p:nvPr/>
        </p:nvCxnSpPr>
        <p:spPr>
          <a:xfrm>
            <a:off x="3445854" y="3858011"/>
            <a:ext cx="0" cy="2635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96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94F09-521B-46C8-8A5B-7F82988C1F5D}"/>
              </a:ext>
            </a:extLst>
          </p:cNvPr>
          <p:cNvPicPr>
            <a:picLocks noChangeAspect="1"/>
          </p:cNvPicPr>
          <p:nvPr/>
        </p:nvPicPr>
        <p:blipFill>
          <a:blip r:embed="rId2"/>
          <a:stretch>
            <a:fillRect/>
          </a:stretch>
        </p:blipFill>
        <p:spPr>
          <a:xfrm>
            <a:off x="1" y="0"/>
            <a:ext cx="12273598" cy="8168746"/>
          </a:xfrm>
          <a:prstGeom prst="rect">
            <a:avLst/>
          </a:prstGeom>
        </p:spPr>
      </p:pic>
      <p:sp>
        <p:nvSpPr>
          <p:cNvPr id="2" name="Title 1">
            <a:extLst>
              <a:ext uri="{FF2B5EF4-FFF2-40B4-BE49-F238E27FC236}">
                <a16:creationId xmlns:a16="http://schemas.microsoft.com/office/drawing/2014/main" id="{F900B84B-B499-4F8D-9D3F-AE1F53868FF5}"/>
              </a:ext>
            </a:extLst>
          </p:cNvPr>
          <p:cNvSpPr>
            <a:spLocks noGrp="1"/>
          </p:cNvSpPr>
          <p:nvPr>
            <p:ph type="title"/>
          </p:nvPr>
        </p:nvSpPr>
        <p:spPr/>
        <p:txBody>
          <a:bodyPr/>
          <a:lstStyle/>
          <a:p>
            <a:r>
              <a:rPr lang="en-CA" dirty="0">
                <a:solidFill>
                  <a:schemeClr val="bg1"/>
                </a:solidFill>
              </a:rPr>
              <a:t>Window Performance Standards</a:t>
            </a:r>
          </a:p>
        </p:txBody>
      </p:sp>
      <p:sp>
        <p:nvSpPr>
          <p:cNvPr id="3" name="Content Placeholder 2">
            <a:extLst>
              <a:ext uri="{FF2B5EF4-FFF2-40B4-BE49-F238E27FC236}">
                <a16:creationId xmlns:a16="http://schemas.microsoft.com/office/drawing/2014/main" id="{1EF99095-A130-44F5-9954-04B651CF689E}"/>
              </a:ext>
            </a:extLst>
          </p:cNvPr>
          <p:cNvSpPr>
            <a:spLocks noGrp="1"/>
          </p:cNvSpPr>
          <p:nvPr>
            <p:ph sz="half" idx="1"/>
          </p:nvPr>
        </p:nvSpPr>
        <p:spPr/>
        <p:txBody>
          <a:bodyPr/>
          <a:lstStyle/>
          <a:p>
            <a:endParaRPr lang="en-CA" dirty="0"/>
          </a:p>
        </p:txBody>
      </p:sp>
    </p:spTree>
    <p:extLst>
      <p:ext uri="{BB962C8B-B14F-4D97-AF65-F5344CB8AC3E}">
        <p14:creationId xmlns:p14="http://schemas.microsoft.com/office/powerpoint/2010/main" val="85061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Window Performance Standards</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3643313" y="1600200"/>
            <a:ext cx="7923846" cy="4572000"/>
          </a:xfrm>
        </p:spPr>
        <p:txBody>
          <a:bodyPr lIns="274320" rIns="91440"/>
          <a:lstStyle/>
          <a:p>
            <a:r>
              <a:rPr lang="en-CA" sz="1600" dirty="0"/>
              <a:t>This section explores desired performance targets, the standards that inform them, and the technologies which can be used to address and meet them.</a:t>
            </a:r>
            <a:endParaRPr lang="en-CA" dirty="0"/>
          </a:p>
          <a:p>
            <a:endParaRPr lang="en-CA" dirty="0"/>
          </a:p>
        </p:txBody>
      </p:sp>
      <p:pic>
        <p:nvPicPr>
          <p:cNvPr id="8" name="Picture 7" descr="A large white building&#10;&#10;Description automatically generated">
            <a:extLst>
              <a:ext uri="{FF2B5EF4-FFF2-40B4-BE49-F238E27FC236}">
                <a16:creationId xmlns:a16="http://schemas.microsoft.com/office/drawing/2014/main" id="{C93BAC49-5F7E-4D7A-BDBE-888C0A594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32" y="1600200"/>
            <a:ext cx="3048000" cy="4572000"/>
          </a:xfrm>
          <a:prstGeom prst="rect">
            <a:avLst/>
          </a:prstGeom>
        </p:spPr>
      </p:pic>
    </p:spTree>
    <p:extLst>
      <p:ext uri="{BB962C8B-B14F-4D97-AF65-F5344CB8AC3E}">
        <p14:creationId xmlns:p14="http://schemas.microsoft.com/office/powerpoint/2010/main" val="2039732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2799" cy="4572000"/>
          </a:xfrm>
        </p:spPr>
        <p:txBody>
          <a:bodyPr rIns="548640"/>
          <a:lstStyle/>
          <a:p>
            <a:r>
              <a:rPr lang="en-CA" sz="1600" dirty="0"/>
              <a:t>PERFORMANCE REQUIREMENTS</a:t>
            </a:r>
          </a:p>
          <a:p>
            <a:endParaRPr lang="en-CA" sz="1600" dirty="0"/>
          </a:p>
          <a:p>
            <a:r>
              <a:rPr lang="en-US" sz="1600" dirty="0"/>
              <a:t> A. Design pressure, air infiltration and water penetration.</a:t>
            </a:r>
          </a:p>
          <a:p>
            <a:pPr lvl="1"/>
            <a:r>
              <a:rPr lang="en-US" sz="1600" dirty="0"/>
              <a:t>1. Comply with AAMA/WDMA/CSA 101/I.S.2/A440 [AW-PG80].</a:t>
            </a:r>
          </a:p>
          <a:p>
            <a:r>
              <a:rPr lang="en-US" sz="1600" dirty="0"/>
              <a:t>B. Uniform Load Deflection and Uniform Load Structural to ASTM E330.</a:t>
            </a:r>
          </a:p>
          <a:p>
            <a:r>
              <a:rPr lang="en-CA" sz="1600" dirty="0"/>
              <a:t>C. ASTM E283, Air Leakage: 6.27 </a:t>
            </a:r>
            <a:r>
              <a:rPr lang="en-CA" sz="1600" dirty="0" err="1"/>
              <a:t>psf</a:t>
            </a:r>
            <a:r>
              <a:rPr lang="en-CA" sz="1600" dirty="0"/>
              <a:t>: 0.1 cfm/ft2 maximum.</a:t>
            </a:r>
          </a:p>
          <a:p>
            <a:r>
              <a:rPr lang="en-US" sz="1600" dirty="0"/>
              <a:t>D. ASTM E547, Water Penetration: at 12.11 </a:t>
            </a:r>
            <a:r>
              <a:rPr lang="en-US" sz="1600" dirty="0" err="1"/>
              <a:t>psf</a:t>
            </a:r>
            <a:r>
              <a:rPr lang="en-US" sz="1600" dirty="0"/>
              <a:t>: No leakage.</a:t>
            </a:r>
          </a:p>
          <a:p>
            <a:r>
              <a:rPr lang="en-US" sz="1600" dirty="0"/>
              <a:t>E. ASTM F588, Forced Entry Resistance: Type B Grade 10: Pass for No entry.</a:t>
            </a:r>
          </a:p>
          <a:p>
            <a:r>
              <a:rPr lang="en-CA" sz="1600" dirty="0"/>
              <a:t>F. U-Value [____].</a:t>
            </a:r>
          </a:p>
          <a:p>
            <a:r>
              <a:rPr lang="en-US" sz="1600" dirty="0"/>
              <a:t>G. Solar Heat Gain Coefficient (SHGC) [____].</a:t>
            </a:r>
          </a:p>
          <a:p>
            <a:r>
              <a:rPr lang="en-CA" sz="1600" dirty="0"/>
              <a:t>H. Acoustical Performance: STC [____].</a:t>
            </a:r>
          </a:p>
          <a:p>
            <a:endParaRPr lang="en-CA" sz="1600" dirty="0"/>
          </a:p>
          <a:p>
            <a:r>
              <a:rPr lang="en-CA" sz="1600" dirty="0"/>
              <a:t>The above specification ”excerpt” provides a sample condensed shopping list of performance levels that should be determined during the window design process.</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Sample Performance Specification</a:t>
            </a:r>
          </a:p>
        </p:txBody>
      </p:sp>
    </p:spTree>
    <p:extLst>
      <p:ext uri="{BB962C8B-B14F-4D97-AF65-F5344CB8AC3E}">
        <p14:creationId xmlns:p14="http://schemas.microsoft.com/office/powerpoint/2010/main" val="3173138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Energy Codes</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5766594" y="1600200"/>
            <a:ext cx="5800565" cy="4572000"/>
          </a:xfrm>
        </p:spPr>
        <p:txBody>
          <a:bodyPr lIns="274320" rIns="91440"/>
          <a:lstStyle/>
          <a:p>
            <a:r>
              <a:rPr lang="en-CA" sz="1600" dirty="0"/>
              <a:t>Energy codes continuously reduce the amount of energy that residential and commercial buildings can use. Window design must follow this trend to become more and more energy efficient.</a:t>
            </a:r>
          </a:p>
          <a:p>
            <a:r>
              <a:rPr lang="en-CA" sz="1600" dirty="0"/>
              <a:t>The primary “driving” or model codes are ASHRAE 90.1 (American Society of Heating, Refrigerating and Air-Conditioning Engineers) and the IECC (the International Energy Conservation Code). These codes must be adopted locally to have force. Other relevant codes and standards include IGCC (International Green Construction Code), ASHRAE 189.1, ENERGY STAR, and DOE Net Zero. The goal of DOE Net Zero is that 100% of all new commercial (including high rise residential) buildings will produce as much energy as they use by 2025. Window performance will be a major factor in enabling this goal and glazing techniques may include the incorporation of photo </a:t>
            </a:r>
            <a:r>
              <a:rPr lang="en-CA" sz="1600" dirty="0" err="1"/>
              <a:t>voltaics</a:t>
            </a:r>
            <a:r>
              <a:rPr lang="en-CA" sz="1600" dirty="0"/>
              <a:t> in the building cladding system.</a:t>
            </a:r>
          </a:p>
          <a:p>
            <a:endParaRPr lang="en-CA" dirty="0"/>
          </a:p>
        </p:txBody>
      </p:sp>
      <p:pic>
        <p:nvPicPr>
          <p:cNvPr id="5" name="Picture 4" descr="A screenshot of a cell phone&#10;&#10;Description automatically generated">
            <a:extLst>
              <a:ext uri="{FF2B5EF4-FFF2-40B4-BE49-F238E27FC236}">
                <a16:creationId xmlns:a16="http://schemas.microsoft.com/office/drawing/2014/main" id="{4F21AC69-FC7E-43E6-90F2-9ECF3E51D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1600200"/>
            <a:ext cx="5190000" cy="4572000"/>
          </a:xfrm>
          <a:prstGeom prst="rect">
            <a:avLst/>
          </a:prstGeom>
        </p:spPr>
      </p:pic>
    </p:spTree>
    <p:extLst>
      <p:ext uri="{BB962C8B-B14F-4D97-AF65-F5344CB8AC3E}">
        <p14:creationId xmlns:p14="http://schemas.microsoft.com/office/powerpoint/2010/main" val="3010428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Energy Codes</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2651920" y="1600200"/>
            <a:ext cx="8915240" cy="4572000"/>
          </a:xfrm>
        </p:spPr>
        <p:txBody>
          <a:bodyPr lIns="274320" rIns="91440"/>
          <a:lstStyle/>
          <a:p>
            <a:r>
              <a:rPr lang="en-CA" sz="1600" dirty="0"/>
              <a:t>U-factor, solar heat gain coefficient (SHGC), air leakage, and possibly visible transmittance are critical for compliance with any code. These properties must be provided as certified ratings determined by independent laboratories in accordance with National Fenestration Ratings Council (NFRC) standards. Air leakage ratings can be based on the North American Fenestration Standard (NAFS). The Component Modeling Approach (CMA) can generate ratings for commercial fenestration.</a:t>
            </a:r>
            <a:endParaRPr lang="en-CA" dirty="0"/>
          </a:p>
          <a:p>
            <a:pPr fontAlgn="base"/>
            <a:endParaRPr lang="en-US" sz="1600" dirty="0"/>
          </a:p>
          <a:p>
            <a:pPr fontAlgn="base"/>
            <a:r>
              <a:rPr lang="en-US" sz="1600" dirty="0"/>
              <a:t>The </a:t>
            </a:r>
            <a:r>
              <a:rPr lang="en-CA" sz="1600" dirty="0">
                <a:hlinkClick r:id="rId2"/>
              </a:rPr>
              <a:t>CMA program </a:t>
            </a:r>
            <a:r>
              <a:rPr lang="en-CA" sz="1600" dirty="0"/>
              <a:t> </a:t>
            </a:r>
            <a:r>
              <a:rPr lang="en-US" sz="1600" dirty="0"/>
              <a:t>of the NFRC is an online database of energy performance information for window, door, and skylight components, which offers the following:</a:t>
            </a:r>
          </a:p>
          <a:p>
            <a:pPr fontAlgn="base"/>
            <a:endParaRPr lang="en-US" sz="1600" dirty="0"/>
          </a:p>
          <a:p>
            <a:pPr marL="285750" indent="-285750" fontAlgn="base">
              <a:buFont typeface="Arial" panose="020B0604020202020204" pitchFamily="34" charset="0"/>
              <a:buChar char="•"/>
            </a:pPr>
            <a:r>
              <a:rPr lang="en-US" sz="1600" dirty="0"/>
              <a:t>help to non-residential manufacturers to see how changing one component can affect overall energy efficiency</a:t>
            </a:r>
          </a:p>
          <a:p>
            <a:pPr marL="285750" indent="-285750" fontAlgn="base">
              <a:buFont typeface="Arial" panose="020B0604020202020204" pitchFamily="34" charset="0"/>
              <a:buChar char="•"/>
            </a:pPr>
            <a:r>
              <a:rPr lang="en-US" sz="1600" dirty="0"/>
              <a:t>information on which components can be combined, and</a:t>
            </a:r>
          </a:p>
          <a:p>
            <a:pPr marL="285750" indent="-285750" fontAlgn="base">
              <a:buFont typeface="Arial" panose="020B0604020202020204" pitchFamily="34" charset="0"/>
              <a:buChar char="•"/>
            </a:pPr>
            <a:r>
              <a:rPr lang="en-US" sz="1600" dirty="0"/>
              <a:t>determination of whole product energy performance ratings for fenestration systems.</a:t>
            </a:r>
          </a:p>
          <a:p>
            <a:endParaRPr lang="en-CA" dirty="0"/>
          </a:p>
        </p:txBody>
      </p:sp>
      <p:pic>
        <p:nvPicPr>
          <p:cNvPr id="7" name="Picture 6">
            <a:extLst>
              <a:ext uri="{FF2B5EF4-FFF2-40B4-BE49-F238E27FC236}">
                <a16:creationId xmlns:a16="http://schemas.microsoft.com/office/drawing/2014/main" id="{2A7F3161-5D5C-4F79-9CF7-CB82C0FC980C}"/>
              </a:ext>
            </a:extLst>
          </p:cNvPr>
          <p:cNvPicPr>
            <a:picLocks noChangeAspect="1"/>
          </p:cNvPicPr>
          <p:nvPr/>
        </p:nvPicPr>
        <p:blipFill rotWithShape="1">
          <a:blip r:embed="rId3"/>
          <a:srcRect l="17166" r="14164"/>
          <a:stretch/>
        </p:blipFill>
        <p:spPr>
          <a:xfrm>
            <a:off x="595313" y="1600200"/>
            <a:ext cx="2145374" cy="3124200"/>
          </a:xfrm>
          <a:prstGeom prst="rect">
            <a:avLst/>
          </a:prstGeom>
        </p:spPr>
      </p:pic>
    </p:spTree>
    <p:extLst>
      <p:ext uri="{BB962C8B-B14F-4D97-AF65-F5344CB8AC3E}">
        <p14:creationId xmlns:p14="http://schemas.microsoft.com/office/powerpoint/2010/main" val="39279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38E338-AD56-427A-BF1A-C857F47B2AB8}"/>
              </a:ext>
            </a:extLst>
          </p:cNvPr>
          <p:cNvSpPr>
            <a:spLocks noGrp="1"/>
          </p:cNvSpPr>
          <p:nvPr>
            <p:ph sz="half" idx="1"/>
          </p:nvPr>
        </p:nvSpPr>
        <p:spPr/>
        <p:txBody>
          <a:bodyPr/>
          <a:lstStyle/>
          <a:p>
            <a:r>
              <a:rPr lang="en-CA" dirty="0"/>
              <a:t>To </a:t>
            </a:r>
            <a:r>
              <a:rPr lang="en-CA" b="1" dirty="0"/>
              <a:t>view</a:t>
            </a:r>
            <a:r>
              <a:rPr lang="en-CA" dirty="0"/>
              <a:t> this course, use the </a:t>
            </a:r>
            <a:r>
              <a:rPr lang="en-CA" b="1" dirty="0"/>
              <a:t>arrows</a:t>
            </a:r>
            <a:r>
              <a:rPr lang="en-CA" dirty="0"/>
              <a:t> at the bottom of each slide or the up and down arrow keys on your keyboard.</a:t>
            </a:r>
          </a:p>
          <a:p>
            <a:endParaRPr lang="en-CA" dirty="0"/>
          </a:p>
          <a:p>
            <a:r>
              <a:rPr lang="en-CA" dirty="0"/>
              <a:t>To </a:t>
            </a:r>
            <a:r>
              <a:rPr lang="en-CA" b="1" dirty="0"/>
              <a:t>print or exit </a:t>
            </a:r>
            <a:r>
              <a:rPr lang="en-CA" dirty="0"/>
              <a:t>the course at any time, press the </a:t>
            </a:r>
            <a:r>
              <a:rPr lang="en-CA" b="1" dirty="0"/>
              <a:t>ESC</a:t>
            </a:r>
            <a:r>
              <a:rPr lang="en-CA" dirty="0"/>
              <a:t> key on your keyboard. This will minimize the full-screen presentation and display the menu bar.</a:t>
            </a:r>
          </a:p>
          <a:p>
            <a:endParaRPr lang="en-CA" dirty="0"/>
          </a:p>
          <a:p>
            <a:r>
              <a:rPr lang="en-CA" dirty="0"/>
              <a:t>Within this course is a      </a:t>
            </a:r>
            <a:r>
              <a:rPr lang="en-CA" b="1" dirty="0"/>
              <a:t>test password </a:t>
            </a:r>
            <a:r>
              <a:rPr lang="en-CA" dirty="0"/>
              <a:t>that you will be required to enter in order to proceed with the online test. Please be sure to remember or write down this test password so that you have it available for the test.</a:t>
            </a:r>
          </a:p>
          <a:p>
            <a:endParaRPr lang="en-CA" dirty="0"/>
          </a:p>
          <a:p>
            <a:r>
              <a:rPr lang="en-CA" dirty="0"/>
              <a:t>To receive a </a:t>
            </a:r>
            <a:r>
              <a:rPr lang="en-CA" b="1" dirty="0"/>
              <a:t>certificate</a:t>
            </a:r>
            <a:r>
              <a:rPr lang="en-CA" dirty="0"/>
              <a:t> indicating course completion, refer to the instructions at the end of the course.</a:t>
            </a:r>
          </a:p>
          <a:p>
            <a:endParaRPr lang="en-CA" dirty="0"/>
          </a:p>
          <a:p>
            <a:r>
              <a:rPr lang="en-CA" dirty="0"/>
              <a:t>For </a:t>
            </a:r>
            <a:r>
              <a:rPr lang="en-CA" b="1" dirty="0"/>
              <a:t>additional information </a:t>
            </a:r>
            <a:r>
              <a:rPr lang="en-CA" dirty="0"/>
              <a:t>and post-seminar assistance, click on any of the logos and icons within a page or any of the links at the top of each page.</a:t>
            </a:r>
          </a:p>
          <a:p>
            <a:endParaRPr lang="en-CA" dirty="0"/>
          </a:p>
        </p:txBody>
      </p:sp>
      <p:sp>
        <p:nvSpPr>
          <p:cNvPr id="3" name="Title 2">
            <a:extLst>
              <a:ext uri="{FF2B5EF4-FFF2-40B4-BE49-F238E27FC236}">
                <a16:creationId xmlns:a16="http://schemas.microsoft.com/office/drawing/2014/main" id="{38AC0A12-E0C9-4920-8259-71CD81D227F9}"/>
              </a:ext>
            </a:extLst>
          </p:cNvPr>
          <p:cNvSpPr>
            <a:spLocks noGrp="1"/>
          </p:cNvSpPr>
          <p:nvPr>
            <p:ph type="title"/>
          </p:nvPr>
        </p:nvSpPr>
        <p:spPr/>
        <p:txBody>
          <a:bodyPr/>
          <a:lstStyle/>
          <a:p>
            <a:r>
              <a:rPr lang="en-CA" dirty="0"/>
              <a:t>How to Use This Online Learning Course</a:t>
            </a:r>
          </a:p>
        </p:txBody>
      </p:sp>
      <p:sp>
        <p:nvSpPr>
          <p:cNvPr id="4" name="AutoShape 34">
            <a:extLst>
              <a:ext uri="{FF2B5EF4-FFF2-40B4-BE49-F238E27FC236}">
                <a16:creationId xmlns:a16="http://schemas.microsoft.com/office/drawing/2014/main" id="{66EE9D96-35F3-4214-A147-216EEAE77E0A}"/>
              </a:ext>
            </a:extLst>
          </p:cNvPr>
          <p:cNvSpPr>
            <a:spLocks noChangeAspect="1" noChangeArrowheads="1"/>
          </p:cNvSpPr>
          <p:nvPr/>
        </p:nvSpPr>
        <p:spPr bwMode="auto">
          <a:xfrm>
            <a:off x="2612115" y="2942773"/>
            <a:ext cx="256032" cy="285963"/>
          </a:xfrm>
          <a:prstGeom prst="star5">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3" rIns="91428" bIns="45713" anchor="ctr"/>
          <a:lstStyle/>
          <a:p>
            <a:pPr>
              <a:defRPr/>
            </a:pPr>
            <a:endParaRPr lang="en-CA"/>
          </a:p>
        </p:txBody>
      </p:sp>
    </p:spTree>
    <p:extLst>
      <p:ext uri="{BB962C8B-B14F-4D97-AF65-F5344CB8AC3E}">
        <p14:creationId xmlns:p14="http://schemas.microsoft.com/office/powerpoint/2010/main" val="2940298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ASHRAE 2016 Energy Code</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365919" y="1600200"/>
            <a:ext cx="11201239" cy="4572000"/>
          </a:xfrm>
        </p:spPr>
        <p:txBody>
          <a:bodyPr lIns="274320" rIns="91440"/>
          <a:lstStyle/>
          <a:p>
            <a:r>
              <a:rPr lang="en-CA" sz="1600" dirty="0"/>
              <a:t>ASHRAE Standard 90.1-2016 includes a substantial reduction in allowable fenestration U-factors in all climate zones. For example a fixed window frame in climate zone 5 may only have a maximum U value of .38.</a:t>
            </a:r>
          </a:p>
        </p:txBody>
      </p:sp>
      <p:pic>
        <p:nvPicPr>
          <p:cNvPr id="9" name="Picture 8">
            <a:extLst>
              <a:ext uri="{FF2B5EF4-FFF2-40B4-BE49-F238E27FC236}">
                <a16:creationId xmlns:a16="http://schemas.microsoft.com/office/drawing/2014/main" id="{64E7A96D-B187-4BC1-ADE2-F47500AA3D0F}"/>
              </a:ext>
            </a:extLst>
          </p:cNvPr>
          <p:cNvPicPr>
            <a:picLocks noChangeAspect="1"/>
          </p:cNvPicPr>
          <p:nvPr/>
        </p:nvPicPr>
        <p:blipFill rotWithShape="1">
          <a:blip r:embed="rId2"/>
          <a:srcRect l="24311" t="14356" r="31203" b="26609"/>
          <a:stretch/>
        </p:blipFill>
        <p:spPr>
          <a:xfrm>
            <a:off x="6157913" y="2173013"/>
            <a:ext cx="5410200" cy="4038601"/>
          </a:xfrm>
          <a:prstGeom prst="rect">
            <a:avLst/>
          </a:prstGeom>
        </p:spPr>
      </p:pic>
      <p:sp>
        <p:nvSpPr>
          <p:cNvPr id="10" name="Oval 9">
            <a:extLst>
              <a:ext uri="{FF2B5EF4-FFF2-40B4-BE49-F238E27FC236}">
                <a16:creationId xmlns:a16="http://schemas.microsoft.com/office/drawing/2014/main" id="{0249F886-5412-4B60-8243-E84AA6E9274C}"/>
              </a:ext>
            </a:extLst>
          </p:cNvPr>
          <p:cNvSpPr/>
          <p:nvPr/>
        </p:nvSpPr>
        <p:spPr>
          <a:xfrm>
            <a:off x="9662319" y="3124200"/>
            <a:ext cx="6858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picture containing text, map&#10;&#10;Description automatically generated">
            <a:extLst>
              <a:ext uri="{FF2B5EF4-FFF2-40B4-BE49-F238E27FC236}">
                <a16:creationId xmlns:a16="http://schemas.microsoft.com/office/drawing/2014/main" id="{B053C44F-4432-4F80-9ACE-78F2F2A00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25" y="3108960"/>
            <a:ext cx="5238750" cy="3048000"/>
          </a:xfrm>
          <a:prstGeom prst="rect">
            <a:avLst/>
          </a:prstGeom>
        </p:spPr>
      </p:pic>
    </p:spTree>
    <p:extLst>
      <p:ext uri="{BB962C8B-B14F-4D97-AF65-F5344CB8AC3E}">
        <p14:creationId xmlns:p14="http://schemas.microsoft.com/office/powerpoint/2010/main" val="3708498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t>2018 IECC Energy Code</a:t>
            </a:r>
            <a:endParaRPr lang="en-CA" sz="28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5776119" y="1600200"/>
            <a:ext cx="5791040" cy="4572000"/>
          </a:xfrm>
        </p:spPr>
        <p:txBody>
          <a:bodyPr lIns="274320" rIns="91440"/>
          <a:lstStyle/>
          <a:p>
            <a:r>
              <a:rPr lang="en-CA" sz="1600" dirty="0"/>
              <a:t>U-factors for the 2018 IECC had no significant changes from the 2012 and 2015 versions. This code also requires a U value of .38 for a fixed window in climate zone 5.</a:t>
            </a:r>
            <a:endParaRPr lang="en-CA" dirty="0"/>
          </a:p>
          <a:p>
            <a:r>
              <a:rPr lang="en-CA" sz="1600" dirty="0"/>
              <a:t>This version provides variations of the prescriptive maximum SHGC based on the size of a projected overhang and the orientation of the vertical fenestration. The 2018 IECC requires air leakage requirements of windows, doors and skylights to be in accordance with NAFS-17 or NFRC 400-17;  curtainwall, storefront, and commercial doors must be in accordance with ASTM E283-04 (2012). </a:t>
            </a:r>
          </a:p>
          <a:p>
            <a:r>
              <a:rPr lang="en-CA" sz="1600" dirty="0"/>
              <a:t>Aluminum windows can meet the thermal requirements of all of these codes with an increased use of thermal breaks and upgraded glazing strategies. In addition they can satisfy all daylighting requirements. Daylighting is also becoming a more important consideration as there is a steadily rising focus on occupant health and well being in building design and certification.</a:t>
            </a:r>
          </a:p>
          <a:p>
            <a:endParaRPr lang="en-CA" dirty="0"/>
          </a:p>
        </p:txBody>
      </p:sp>
      <p:pic>
        <p:nvPicPr>
          <p:cNvPr id="6" name="Picture 5">
            <a:extLst>
              <a:ext uri="{FF2B5EF4-FFF2-40B4-BE49-F238E27FC236}">
                <a16:creationId xmlns:a16="http://schemas.microsoft.com/office/drawing/2014/main" id="{90709E0E-E37E-4982-8F18-41BA124DE3E1}"/>
              </a:ext>
            </a:extLst>
          </p:cNvPr>
          <p:cNvPicPr>
            <a:picLocks noChangeAspect="1"/>
          </p:cNvPicPr>
          <p:nvPr/>
        </p:nvPicPr>
        <p:blipFill rotWithShape="1">
          <a:blip r:embed="rId2"/>
          <a:srcRect l="24938" t="14356" r="31203" b="38861"/>
          <a:stretch/>
        </p:blipFill>
        <p:spPr>
          <a:xfrm>
            <a:off x="594360" y="1600200"/>
            <a:ext cx="5334000" cy="3200401"/>
          </a:xfrm>
          <a:prstGeom prst="rect">
            <a:avLst/>
          </a:prstGeom>
        </p:spPr>
      </p:pic>
      <p:sp>
        <p:nvSpPr>
          <p:cNvPr id="7" name="Oval 6">
            <a:extLst>
              <a:ext uri="{FF2B5EF4-FFF2-40B4-BE49-F238E27FC236}">
                <a16:creationId xmlns:a16="http://schemas.microsoft.com/office/drawing/2014/main" id="{DF90E85E-ED0C-4492-A004-71E8C061D9D1}"/>
              </a:ext>
            </a:extLst>
          </p:cNvPr>
          <p:cNvSpPr/>
          <p:nvPr/>
        </p:nvSpPr>
        <p:spPr>
          <a:xfrm>
            <a:off x="3947319" y="2133600"/>
            <a:ext cx="8382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63369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F04507DB-289B-4AB1-8414-845906EF1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2769" y="1371600"/>
            <a:ext cx="2247900" cy="4657725"/>
          </a:xfrm>
          <a:prstGeom prst="rect">
            <a:avLst/>
          </a:prstGeom>
        </p:spPr>
      </p:pic>
      <p:sp>
        <p:nvSpPr>
          <p:cNvPr id="3" name="Content Placeholder 2"/>
          <p:cNvSpPr>
            <a:spLocks noGrp="1"/>
          </p:cNvSpPr>
          <p:nvPr>
            <p:ph sz="half" idx="1"/>
          </p:nvPr>
        </p:nvSpPr>
        <p:spPr>
          <a:xfrm>
            <a:off x="594360" y="1600200"/>
            <a:ext cx="8686959" cy="4572000"/>
          </a:xfrm>
        </p:spPr>
        <p:txBody>
          <a:bodyPr rIns="548640"/>
          <a:lstStyle/>
          <a:p>
            <a:r>
              <a:rPr lang="en-CA" sz="1600" dirty="0"/>
              <a:t>There have been recent advances in thermal barriers which meet these increasingly stringent energy reduction goals. These include polyamide struts and wide cavity, dual pour, and </a:t>
            </a:r>
            <a:r>
              <a:rPr lang="en-CA" sz="1600" dirty="0" err="1"/>
              <a:t>debridged</a:t>
            </a:r>
            <a:r>
              <a:rPr lang="en-CA" sz="1600" dirty="0"/>
              <a:t> polyurethane thermal barriers. </a:t>
            </a:r>
          </a:p>
          <a:p>
            <a:endParaRPr lang="en-CA" sz="1600" dirty="0"/>
          </a:p>
          <a:p>
            <a:r>
              <a:rPr lang="en-CA" sz="1600" dirty="0"/>
              <a:t>These types of barriers will be explained in greater detail later on in this course.</a:t>
            </a:r>
          </a:p>
          <a:p>
            <a:endParaRPr lang="en-US" sz="1600" dirty="0"/>
          </a:p>
          <a:p>
            <a:r>
              <a:rPr lang="en-CA" sz="1600" dirty="0"/>
              <a:t>In addition, aluminum thermal barrier technology is making further advances to work more closely in conjunction with glass, glazing, and envelope materials to reduce commercial building energy consumption. Current technology with standard thermal breaks has improved aluminum frame U-factors </a:t>
            </a:r>
            <a:r>
              <a:rPr lang="en-CA" sz="1600" dirty="0">
                <a:solidFill>
                  <a:schemeClr val="tx1"/>
                </a:solidFill>
              </a:rPr>
              <a:t>from roughly 2.0 to about 1.0</a:t>
            </a:r>
            <a:r>
              <a:rPr lang="en-CA" sz="1600" dirty="0">
                <a:solidFill>
                  <a:srgbClr val="FF0000"/>
                </a:solidFill>
              </a:rPr>
              <a:t>. </a:t>
            </a:r>
          </a:p>
          <a:p>
            <a:endParaRPr lang="en-CA" sz="1600" dirty="0">
              <a:solidFill>
                <a:srgbClr val="FF0000"/>
              </a:solidFill>
            </a:endParaRPr>
          </a:p>
          <a:p>
            <a:r>
              <a:rPr lang="en-CA" sz="1600" dirty="0"/>
              <a:t>Innovative new thermal break designs have been combined with changes in frame design to achieve U-factors lower than 0.5, but at a higher cost than current thermally broken frames. The higher capital cost of the frames, however, can be recovered over time in energy savings. </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a:xfrm>
            <a:off x="594360" y="457200"/>
            <a:ext cx="10972800" cy="640080"/>
          </a:xfrm>
        </p:spPr>
        <p:txBody>
          <a:bodyPr/>
          <a:lstStyle/>
          <a:p>
            <a:r>
              <a:rPr lang="en-CA" dirty="0"/>
              <a:t>Thermal Performance of Insulated Glass Units (IGUs)</a:t>
            </a:r>
          </a:p>
        </p:txBody>
      </p:sp>
      <p:sp>
        <p:nvSpPr>
          <p:cNvPr id="4" name="Oval 3">
            <a:extLst>
              <a:ext uri="{FF2B5EF4-FFF2-40B4-BE49-F238E27FC236}">
                <a16:creationId xmlns:a16="http://schemas.microsoft.com/office/drawing/2014/main" id="{26F2D1DC-93FF-46E4-AB70-CED0AB55EBAF}"/>
              </a:ext>
            </a:extLst>
          </p:cNvPr>
          <p:cNvSpPr/>
          <p:nvPr/>
        </p:nvSpPr>
        <p:spPr>
          <a:xfrm>
            <a:off x="10302558" y="2209800"/>
            <a:ext cx="304800" cy="381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C5ADC981-B1BE-4ECF-A4F5-67C99BADF440}"/>
              </a:ext>
            </a:extLst>
          </p:cNvPr>
          <p:cNvSpPr/>
          <p:nvPr/>
        </p:nvSpPr>
        <p:spPr>
          <a:xfrm>
            <a:off x="10302558" y="4876800"/>
            <a:ext cx="304800" cy="381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8012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8001160" cy="4572000"/>
          </a:xfrm>
        </p:spPr>
        <p:txBody>
          <a:bodyPr rIns="548640"/>
          <a:lstStyle/>
          <a:p>
            <a:pPr>
              <a:lnSpc>
                <a:spcPct val="90000"/>
              </a:lnSpc>
            </a:pPr>
            <a:r>
              <a:rPr lang="en-CA" sz="1600" dirty="0"/>
              <a:t>Glazing performance can be equally, if not more, important than the frame which should then should be designed to accommodate the best glazing solution. In the </a:t>
            </a:r>
            <a:r>
              <a:rPr lang="en-CA" sz="1600" dirty="0" err="1"/>
              <a:t>the</a:t>
            </a:r>
            <a:r>
              <a:rPr lang="en-CA" sz="1600" dirty="0"/>
              <a:t> Empire State Building energy retrofit described earlier the opposite occurred. Because of the desire to retain the existing aluminum window frames which previously held double glazing with a steel spacer the retrofit glazing strategy created glazing to fit into these frames. The solution was double glazing with a high performance E coating, a suspended heat mirror film, inert gas, and warm edge spacers to double or quadruple the overall performance of the windows within the existing frame. </a:t>
            </a:r>
          </a:p>
          <a:p>
            <a:pPr>
              <a:lnSpc>
                <a:spcPct val="90000"/>
              </a:lnSpc>
            </a:pPr>
            <a:endParaRPr lang="en-CA" sz="1600" dirty="0"/>
          </a:p>
          <a:p>
            <a:pPr>
              <a:lnSpc>
                <a:spcPct val="90000"/>
              </a:lnSpc>
            </a:pPr>
            <a:r>
              <a:rPr lang="en-CA" sz="1600" dirty="0"/>
              <a:t>Double and triple pane windows are now often filled with inert gases such as argon or krypton to reduce convection within the window units and to improve the window’s overall energy efficiency. These gases are often known to leak, often at a rate of just 1% a year which is generally acceptable but sometimes if the seals are not sufficient they will leak faster, thus ruining their contribution towards energy efficiency and necessitating an expensive replacement. Aluminum can be fabricated to extremely close tolerances to create precise forms for the insertion of glazing, weatherstripping, and thermal barriers to control this leakage.</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a:t>Thermal Performance of IGUs</a:t>
            </a:r>
            <a:endParaRPr lang="en-CA" sz="2800" dirty="0"/>
          </a:p>
        </p:txBody>
      </p:sp>
      <p:pic>
        <p:nvPicPr>
          <p:cNvPr id="2" name="Picture 1">
            <a:extLst>
              <a:ext uri="{FF2B5EF4-FFF2-40B4-BE49-F238E27FC236}">
                <a16:creationId xmlns:a16="http://schemas.microsoft.com/office/drawing/2014/main" id="{C9F485AB-C82F-4530-83D7-9EE797F22C93}"/>
              </a:ext>
            </a:extLst>
          </p:cNvPr>
          <p:cNvPicPr>
            <a:picLocks noChangeAspect="1"/>
          </p:cNvPicPr>
          <p:nvPr/>
        </p:nvPicPr>
        <p:blipFill>
          <a:blip r:embed="rId2"/>
          <a:stretch>
            <a:fillRect/>
          </a:stretch>
        </p:blipFill>
        <p:spPr>
          <a:xfrm>
            <a:off x="8366919" y="1611997"/>
            <a:ext cx="3090940" cy="4560203"/>
          </a:xfrm>
          <a:prstGeom prst="rect">
            <a:avLst/>
          </a:prstGeom>
        </p:spPr>
      </p:pic>
    </p:spTree>
    <p:extLst>
      <p:ext uri="{BB962C8B-B14F-4D97-AF65-F5344CB8AC3E}">
        <p14:creationId xmlns:p14="http://schemas.microsoft.com/office/powerpoint/2010/main" val="2274105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6629559" cy="4572000"/>
          </a:xfrm>
        </p:spPr>
        <p:txBody>
          <a:bodyPr rIns="548640"/>
          <a:lstStyle/>
          <a:p>
            <a:r>
              <a:rPr lang="en-CA" sz="1600" dirty="0"/>
              <a:t>It is not the intent of this course to provide a full analysis of each type of glazing material or system but simply to list the materials and describe them briefly to assist the designer in selecting the appropriate one. </a:t>
            </a:r>
          </a:p>
          <a:p>
            <a:r>
              <a:rPr lang="en-CA" dirty="0"/>
              <a:t> </a:t>
            </a:r>
          </a:p>
          <a:p>
            <a:pPr lvl="0"/>
            <a:r>
              <a:rPr lang="en-CA" sz="1600" b="1" dirty="0"/>
              <a:t>Clear Glass</a:t>
            </a:r>
          </a:p>
          <a:p>
            <a:pPr lvl="0"/>
            <a:br>
              <a:rPr lang="en-CA" sz="1600" dirty="0"/>
            </a:br>
            <a:r>
              <a:rPr lang="en-CA" sz="1600" dirty="0"/>
              <a:t>Clear glass (image) is the most commonly used type of glass. It has high visible light transmittance and reasonable color neutrality. It is widely used because of its low cost due to its use of recycled material and is an excellent substrate for high performance low-E coatings (see next slide). </a:t>
            </a:r>
          </a:p>
          <a:p>
            <a:pPr lvl="0"/>
            <a:endParaRPr lang="en-CA" sz="1600" dirty="0"/>
          </a:p>
          <a:p>
            <a:pPr lvl="0"/>
            <a:r>
              <a:rPr lang="en-CA" sz="1600" dirty="0"/>
              <a:t>Clear glass is essentially invisible.</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Glazing Options</a:t>
            </a:r>
          </a:p>
        </p:txBody>
      </p:sp>
      <p:pic>
        <p:nvPicPr>
          <p:cNvPr id="6" name="Picture 5" descr="A picture containing indoor, table, sitting, orange&#10;&#10;Description automatically generated">
            <a:extLst>
              <a:ext uri="{FF2B5EF4-FFF2-40B4-BE49-F238E27FC236}">
                <a16:creationId xmlns:a16="http://schemas.microsoft.com/office/drawing/2014/main" id="{F0AB8CB2-B698-4ABC-9F81-62DD9AF62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159" y="1600200"/>
            <a:ext cx="4572000" cy="4572000"/>
          </a:xfrm>
          <a:prstGeom prst="rect">
            <a:avLst/>
          </a:prstGeom>
        </p:spPr>
      </p:pic>
    </p:spTree>
    <p:extLst>
      <p:ext uri="{BB962C8B-B14F-4D97-AF65-F5344CB8AC3E}">
        <p14:creationId xmlns:p14="http://schemas.microsoft.com/office/powerpoint/2010/main" val="3092283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6400958" cy="4572000"/>
          </a:xfrm>
        </p:spPr>
        <p:txBody>
          <a:bodyPr rIns="548640"/>
          <a:lstStyle/>
          <a:p>
            <a:r>
              <a:rPr lang="en-CA" sz="1600" dirty="0"/>
              <a:t>Low-E (emissivity) coatings reduce heat gain from the sun and restrict the amount of ultraviolet and infrared light passing through glass without compromising the amount of visible light transmitted.</a:t>
            </a:r>
          </a:p>
          <a:p>
            <a:endParaRPr lang="en-CA" sz="1600" dirty="0"/>
          </a:p>
          <a:p>
            <a:r>
              <a:rPr lang="en-CA" sz="1600" dirty="0"/>
              <a:t>In colder climates passive coatings reflect long-wave energy from the building interior back into the building thus minimizing the amount of heat passing through it to the outside.</a:t>
            </a:r>
          </a:p>
          <a:p>
            <a:endParaRPr lang="en-CA" sz="1600" dirty="0"/>
          </a:p>
          <a:p>
            <a:r>
              <a:rPr lang="en-CA" sz="1600" dirty="0"/>
              <a:t>In hot climates low-E coated glass blocks solar heat energy and provides thermal insulation. This keeps cool air inside and hot air outside.</a:t>
            </a:r>
          </a:p>
          <a:p>
            <a:pPr lvl="0"/>
            <a:endParaRPr lang="en-CA" sz="1600" dirty="0"/>
          </a:p>
          <a:p>
            <a:r>
              <a:rPr lang="en-CA" sz="1600" dirty="0"/>
              <a:t> </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Low-E Coated Glass</a:t>
            </a:r>
          </a:p>
        </p:txBody>
      </p:sp>
      <p:sp>
        <p:nvSpPr>
          <p:cNvPr id="4" name="TextBox 3">
            <a:extLst>
              <a:ext uri="{FF2B5EF4-FFF2-40B4-BE49-F238E27FC236}">
                <a16:creationId xmlns:a16="http://schemas.microsoft.com/office/drawing/2014/main" id="{1109D18A-D472-4E41-A549-40AAE5228023}"/>
              </a:ext>
            </a:extLst>
          </p:cNvPr>
          <p:cNvSpPr txBox="1"/>
          <p:nvPr/>
        </p:nvSpPr>
        <p:spPr>
          <a:xfrm>
            <a:off x="3642519" y="5638800"/>
            <a:ext cx="3250020" cy="276999"/>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Maghriby2660 </a:t>
            </a:r>
            <a:r>
              <a:rPr lang="en-CA" sz="1200" dirty="0">
                <a:latin typeface="Arial" panose="020B0604020202020204" pitchFamily="34" charset="0"/>
                <a:cs typeface="Arial" panose="020B0604020202020204" pitchFamily="34" charset="0"/>
                <a:hlinkClick r:id="rId2"/>
              </a:rPr>
              <a:t>CC BY-SA .4.0</a:t>
            </a:r>
            <a:r>
              <a:rPr lang="en-CA" sz="1200" dirty="0">
                <a:latin typeface="Arial" panose="020B0604020202020204" pitchFamily="34" charset="0"/>
                <a:cs typeface="Arial" panose="020B0604020202020204" pitchFamily="34" charset="0"/>
              </a:rPr>
              <a:t> via </a:t>
            </a:r>
            <a:r>
              <a:rPr lang="en-CA" sz="1200" dirty="0" err="1">
                <a:latin typeface="Arial" panose="020B0604020202020204" pitchFamily="34" charset="0"/>
                <a:cs typeface="Arial" panose="020B0604020202020204" pitchFamily="34" charset="0"/>
                <a:hlinkClick r:id="rId3"/>
              </a:rPr>
              <a:t>wikimedia</a:t>
            </a:r>
            <a:r>
              <a:rPr lang="en-CA" sz="1200" dirty="0">
                <a:latin typeface="Arial" panose="020B0604020202020204" pitchFamily="34" charset="0"/>
                <a:cs typeface="Arial" panose="020B0604020202020204" pitchFamily="34" charset="0"/>
              </a:rPr>
              <a:t> </a:t>
            </a:r>
          </a:p>
        </p:txBody>
      </p:sp>
      <p:pic>
        <p:nvPicPr>
          <p:cNvPr id="6" name="Picture 5" descr="A close up of a sign&#10;&#10;Description automatically generated">
            <a:extLst>
              <a:ext uri="{FF2B5EF4-FFF2-40B4-BE49-F238E27FC236}">
                <a16:creationId xmlns:a16="http://schemas.microsoft.com/office/drawing/2014/main" id="{416CADDB-E6B4-45F6-BA28-A8C701689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385" y="1600200"/>
            <a:ext cx="4676775" cy="4572000"/>
          </a:xfrm>
          <a:prstGeom prst="rect">
            <a:avLst/>
          </a:prstGeom>
        </p:spPr>
      </p:pic>
    </p:spTree>
    <p:extLst>
      <p:ext uri="{BB962C8B-B14F-4D97-AF65-F5344CB8AC3E}">
        <p14:creationId xmlns:p14="http://schemas.microsoft.com/office/powerpoint/2010/main" val="348977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8001160" cy="4572000"/>
          </a:xfrm>
        </p:spPr>
        <p:txBody>
          <a:bodyPr rIns="548640"/>
          <a:lstStyle/>
          <a:p>
            <a:pPr lvl="0"/>
            <a:r>
              <a:rPr lang="en-CA" sz="1600" b="1" dirty="0"/>
              <a:t>Annealed Glass </a:t>
            </a:r>
            <a:r>
              <a:rPr lang="en-CA" sz="1600" dirty="0"/>
              <a:t>(also called non-tempered, float, or standard glass).</a:t>
            </a:r>
          </a:p>
          <a:p>
            <a:r>
              <a:rPr lang="en-CA" sz="1600" dirty="0"/>
              <a:t>The annealing process improves the glass’s durability and helps to reduce internal stresses that could result in breakage. Annealed glass is often used in items such as tabletops, cabinet doors, and basement windows. It is not as strong as tempered glass. </a:t>
            </a:r>
          </a:p>
          <a:p>
            <a:endParaRPr lang="en-CA" sz="1600" dirty="0"/>
          </a:p>
          <a:p>
            <a:pPr lvl="0"/>
            <a:r>
              <a:rPr lang="en-CA" sz="1600" b="1" dirty="0"/>
              <a:t>Tempered Glass</a:t>
            </a:r>
            <a:endParaRPr lang="en-CA" sz="1600" dirty="0"/>
          </a:p>
          <a:p>
            <a:r>
              <a:rPr lang="en-CA" sz="1600" dirty="0"/>
              <a:t>Tempered glass is annealed glass that has been heat treated to harden and strengthen it. Tempered glass is one of the hardest types of glass available. It is up to five times harder than most other glasses, including annealed glass. It cleans very easily and, if installed properly, will not augment glare or affect colors, image quality or sharpness. </a:t>
            </a:r>
          </a:p>
          <a:p>
            <a:endParaRPr lang="en-CA" sz="1600" dirty="0"/>
          </a:p>
          <a:p>
            <a:pPr lvl="0"/>
            <a:r>
              <a:rPr lang="en-CA" sz="1600" b="1" dirty="0"/>
              <a:t>Laminated Glass</a:t>
            </a:r>
            <a:endParaRPr lang="en-CA" sz="1600" dirty="0"/>
          </a:p>
          <a:p>
            <a:r>
              <a:rPr lang="en-CA" sz="1600" dirty="0"/>
              <a:t>This glass is one step higher as a safety glass. It is made by adhering two pieces of annealed glass together with a vinyl layer. The vinyl layer holds the glass together if the glass is broken or impaled.</a:t>
            </a:r>
          </a:p>
          <a:p>
            <a:r>
              <a:rPr lang="en-CA" sz="1600" b="1" dirty="0"/>
              <a:t> </a:t>
            </a:r>
            <a:endParaRPr lang="en-CA" sz="1600" dirty="0"/>
          </a:p>
          <a:p>
            <a:endParaRPr lang="en-CA" sz="1600" dirty="0"/>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Safety Glasses</a:t>
            </a:r>
          </a:p>
        </p:txBody>
      </p:sp>
      <p:sp>
        <p:nvSpPr>
          <p:cNvPr id="5" name="TextBox 4">
            <a:extLst>
              <a:ext uri="{FF2B5EF4-FFF2-40B4-BE49-F238E27FC236}">
                <a16:creationId xmlns:a16="http://schemas.microsoft.com/office/drawing/2014/main" id="{FD5F6F04-3301-4585-94DA-8EDAAE772328}"/>
              </a:ext>
            </a:extLst>
          </p:cNvPr>
          <p:cNvSpPr txBox="1"/>
          <p:nvPr/>
        </p:nvSpPr>
        <p:spPr>
          <a:xfrm>
            <a:off x="8519319" y="4957467"/>
            <a:ext cx="3031085" cy="1015663"/>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If tempered glass breaks</a:t>
            </a:r>
            <a:r>
              <a:rPr lang="en-US" sz="1200" dirty="0">
                <a:latin typeface="Arial" panose="020B0604020202020204" pitchFamily="34" charset="0"/>
                <a:cs typeface="Arial" panose="020B0604020202020204" pitchFamily="34" charset="0"/>
              </a:rPr>
              <a:t> the energy developed during the annealing process is released to reveal a crystalline lattice radiating outwards from the point of impact.</a:t>
            </a:r>
            <a:endParaRPr lang="en-CA" sz="2000" dirty="0"/>
          </a:p>
        </p:txBody>
      </p:sp>
      <p:sp>
        <p:nvSpPr>
          <p:cNvPr id="6" name="TextBox 5">
            <a:extLst>
              <a:ext uri="{FF2B5EF4-FFF2-40B4-BE49-F238E27FC236}">
                <a16:creationId xmlns:a16="http://schemas.microsoft.com/office/drawing/2014/main" id="{8E60AD3D-7374-4714-83FF-4805ACEB9676}"/>
              </a:ext>
            </a:extLst>
          </p:cNvPr>
          <p:cNvSpPr txBox="1"/>
          <p:nvPr/>
        </p:nvSpPr>
        <p:spPr>
          <a:xfrm rot="10800000" flipV="1">
            <a:off x="8537025" y="5941674"/>
            <a:ext cx="3031087" cy="276999"/>
          </a:xfrm>
          <a:prstGeom prst="rect">
            <a:avLst/>
          </a:prstGeom>
          <a:noFill/>
        </p:spPr>
        <p:txBody>
          <a:bodyPr wrap="square" rtlCol="0">
            <a:spAutoFit/>
          </a:bodyPr>
          <a:lstStyle/>
          <a:p>
            <a:r>
              <a:rPr lang="en-CA" sz="1200" dirty="0" err="1">
                <a:latin typeface="Arial" panose="020B0604020202020204" pitchFamily="34" charset="0"/>
                <a:cs typeface="Arial" panose="020B0604020202020204" pitchFamily="34" charset="0"/>
              </a:rPr>
              <a:t>Markjurrens</a:t>
            </a:r>
            <a:r>
              <a:rPr lang="en-CA" sz="120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hlinkClick r:id="rId2"/>
              </a:rPr>
              <a:t>CC BY-SA 3.0</a:t>
            </a:r>
            <a:r>
              <a:rPr lang="en-CA" sz="1200" dirty="0">
                <a:latin typeface="Arial" panose="020B0604020202020204" pitchFamily="34" charset="0"/>
                <a:cs typeface="Arial" panose="020B0604020202020204" pitchFamily="34" charset="0"/>
              </a:rPr>
              <a:t> via </a:t>
            </a:r>
            <a:r>
              <a:rPr lang="en-CA" sz="1200" dirty="0" err="1">
                <a:latin typeface="Arial" panose="020B0604020202020204" pitchFamily="34" charset="0"/>
                <a:cs typeface="Arial" panose="020B0604020202020204" pitchFamily="34" charset="0"/>
                <a:hlinkClick r:id="rId3"/>
              </a:rPr>
              <a:t>wikimedia</a:t>
            </a:r>
            <a:r>
              <a:rPr lang="en-CA" sz="1200" dirty="0">
                <a:latin typeface="Arial" panose="020B0604020202020204" pitchFamily="34" charset="0"/>
                <a:cs typeface="Arial" panose="020B0604020202020204" pitchFamily="34" charset="0"/>
              </a:rPr>
              <a:t>   </a:t>
            </a:r>
          </a:p>
        </p:txBody>
      </p:sp>
      <p:pic>
        <p:nvPicPr>
          <p:cNvPr id="7" name="Picture 6" descr="A picture containing grass, building, sheep, house&#10;&#10;Description automatically generated">
            <a:extLst>
              <a:ext uri="{FF2B5EF4-FFF2-40B4-BE49-F238E27FC236}">
                <a16:creationId xmlns:a16="http://schemas.microsoft.com/office/drawing/2014/main" id="{FF0019AE-0427-4059-8614-5993A69B3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5363" y="1585617"/>
            <a:ext cx="2952750" cy="3371850"/>
          </a:xfrm>
          <a:prstGeom prst="rect">
            <a:avLst/>
          </a:prstGeom>
        </p:spPr>
      </p:pic>
    </p:spTree>
    <p:extLst>
      <p:ext uri="{BB962C8B-B14F-4D97-AF65-F5344CB8AC3E}">
        <p14:creationId xmlns:p14="http://schemas.microsoft.com/office/powerpoint/2010/main" val="4081172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8453884" cy="4572000"/>
          </a:xfrm>
        </p:spPr>
        <p:txBody>
          <a:bodyPr rIns="548640"/>
          <a:lstStyle/>
          <a:p>
            <a:pPr lvl="0"/>
            <a:r>
              <a:rPr lang="en-CA" sz="1600" b="1" dirty="0"/>
              <a:t>Tinted Glass</a:t>
            </a:r>
            <a:endParaRPr lang="en-CA" sz="1600" dirty="0"/>
          </a:p>
          <a:p>
            <a:r>
              <a:rPr lang="en-CA" sz="1600" dirty="0"/>
              <a:t>Tinted glass (image) is used to add color to projects. Tints are also beneficial for reducing glare and limiting solar heat gain when used in conjunction with low-E coatings. Tinted glass can be laminated, tempered, or heat-strengthened to satisfy strength or safety requirements. </a:t>
            </a:r>
          </a:p>
          <a:p>
            <a:r>
              <a:rPr lang="en-CA" sz="1600" dirty="0"/>
              <a:t> </a:t>
            </a:r>
          </a:p>
          <a:p>
            <a:pPr lvl="0"/>
            <a:r>
              <a:rPr lang="en-CA" sz="1600" b="1" dirty="0"/>
              <a:t>Low-Iron Glass</a:t>
            </a:r>
            <a:endParaRPr lang="en-CA" sz="1600" dirty="0"/>
          </a:p>
          <a:p>
            <a:r>
              <a:rPr lang="en-CA" sz="1600" dirty="0"/>
              <a:t>Low-iron glass is made with a low-iron formulation that improves its levels of clarity, transparency, and color accuracy when compared to clear glass. This can significantly impact daylighting because it can provide the same amount of daylight in smaller areas as clear glass does in larger areas but without the same amount of heat loss/gain.</a:t>
            </a:r>
          </a:p>
          <a:p>
            <a:r>
              <a:rPr lang="en-CA" sz="1600" dirty="0"/>
              <a:t> </a:t>
            </a:r>
          </a:p>
          <a:p>
            <a:pPr lvl="0"/>
            <a:r>
              <a:rPr lang="en-CA" sz="1600" b="1" dirty="0"/>
              <a:t>Spandrel Glass</a:t>
            </a:r>
            <a:endParaRPr lang="en-CA" sz="1600" dirty="0"/>
          </a:p>
          <a:p>
            <a:r>
              <a:rPr lang="en-CA" sz="1600" dirty="0"/>
              <a:t>Spandrel glass is opaque and can hide features between the floors of a building. Spandrel glass should be heat-strengthened to resist the thermal stresses associated with potential heat absorption and build-up behind it. There are various types of spandrel glass units available and they include insulated units.</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Other Glass Options</a:t>
            </a:r>
          </a:p>
        </p:txBody>
      </p:sp>
      <p:pic>
        <p:nvPicPr>
          <p:cNvPr id="4" name="Picture 3" descr="The inside of a building&#10;&#10;Description automatically generated">
            <a:extLst>
              <a:ext uri="{FF2B5EF4-FFF2-40B4-BE49-F238E27FC236}">
                <a16:creationId xmlns:a16="http://schemas.microsoft.com/office/drawing/2014/main" id="{5308BB4E-DE0D-4A0B-A072-5C3E06882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072" y="1600200"/>
            <a:ext cx="2362200" cy="4572000"/>
          </a:xfrm>
          <a:prstGeom prst="rect">
            <a:avLst/>
          </a:prstGeom>
        </p:spPr>
      </p:pic>
    </p:spTree>
    <p:extLst>
      <p:ext uri="{BB962C8B-B14F-4D97-AF65-F5344CB8AC3E}">
        <p14:creationId xmlns:p14="http://schemas.microsoft.com/office/powerpoint/2010/main" val="3093540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3754" cy="4572000"/>
          </a:xfrm>
        </p:spPr>
        <p:txBody>
          <a:bodyPr rIns="548640"/>
          <a:lstStyle/>
          <a:p>
            <a:r>
              <a:rPr lang="en-CA" sz="1600" dirty="0"/>
              <a:t>In relation to the window as a whole there are a number of other performance factors that the designer should assess in order to assess future performance.</a:t>
            </a:r>
          </a:p>
          <a:p>
            <a:endParaRPr lang="en-CA" sz="1600" dirty="0"/>
          </a:p>
          <a:p>
            <a:pPr marL="285750" lvl="0" indent="-285750">
              <a:buFont typeface="Arial" panose="020B0604020202020204" pitchFamily="34" charset="0"/>
              <a:buChar char="•"/>
            </a:pPr>
            <a:r>
              <a:rPr lang="en-CA" sz="1600" b="1" dirty="0"/>
              <a:t>U Factor: </a:t>
            </a:r>
            <a:r>
              <a:rPr lang="en-CA" sz="1600" dirty="0"/>
              <a:t>the heat transfer (heat gain or loss through glass). The lower the U factor number the better.</a:t>
            </a:r>
          </a:p>
          <a:p>
            <a:pPr marL="285750" lvl="0" indent="-285750">
              <a:buFont typeface="Arial" panose="020B0604020202020204" pitchFamily="34" charset="0"/>
              <a:buChar char="•"/>
            </a:pPr>
            <a:r>
              <a:rPr lang="en-CA" sz="1600" b="1" dirty="0"/>
              <a:t>R Factor: </a:t>
            </a:r>
            <a:r>
              <a:rPr lang="en-CA" sz="1600" dirty="0"/>
              <a:t>the heat resistance and the performance or a material’s ability to reduce the transfer of heat. The higher the number the better.</a:t>
            </a:r>
          </a:p>
          <a:p>
            <a:pPr marL="285750" lvl="0" indent="-285750">
              <a:buFont typeface="Arial" panose="020B0604020202020204" pitchFamily="34" charset="0"/>
              <a:buChar char="•"/>
            </a:pPr>
            <a:r>
              <a:rPr lang="en-CA" sz="1600" b="1" dirty="0"/>
              <a:t>Solar Heat Gain Coefficient: </a:t>
            </a:r>
            <a:r>
              <a:rPr lang="en-CA" sz="1600" dirty="0"/>
              <a:t>how well a product can resist heat gain. The lower the number the better.</a:t>
            </a:r>
          </a:p>
          <a:p>
            <a:pPr marL="285750" lvl="0" indent="-285750">
              <a:buFont typeface="Arial" panose="020B0604020202020204" pitchFamily="34" charset="0"/>
              <a:buChar char="•"/>
            </a:pPr>
            <a:r>
              <a:rPr lang="en-CA" sz="1600" b="1" dirty="0"/>
              <a:t>Visible Light Transmittance: </a:t>
            </a:r>
            <a:r>
              <a:rPr lang="en-CA" sz="1600" dirty="0"/>
              <a:t>how well a product will admit natural light. The higher the number the better.</a:t>
            </a:r>
          </a:p>
          <a:p>
            <a:pPr marL="285750" lvl="0" indent="-285750">
              <a:buFont typeface="Arial" panose="020B0604020202020204" pitchFamily="34" charset="0"/>
              <a:buChar char="•"/>
            </a:pPr>
            <a:r>
              <a:rPr lang="en-CA" sz="1600" b="1" dirty="0"/>
              <a:t>Air Leakage:</a:t>
            </a:r>
            <a:r>
              <a:rPr lang="en-CA" sz="1600" dirty="0"/>
              <a:t> how much unwanted air will enter a space through a window assembly. The lower the number the better. Less air leakage means a lower amount of drafts will be experienced and that occupant comfort and health will be improved. </a:t>
            </a:r>
          </a:p>
          <a:p>
            <a:pPr marL="285750" lvl="0" indent="-285750">
              <a:buFont typeface="Arial" panose="020B0604020202020204" pitchFamily="34" charset="0"/>
              <a:buChar char="•"/>
            </a:pPr>
            <a:r>
              <a:rPr lang="en-CA" sz="1600" b="1" dirty="0"/>
              <a:t>Water Infiltration: </a:t>
            </a:r>
            <a:r>
              <a:rPr lang="en-CA" sz="1600" dirty="0"/>
              <a:t>how much water will infiltrate a window assembly from real life weather events, or wind-driven rain in a given amount of time. It is typically tested according to ASTM E 1105. </a:t>
            </a:r>
          </a:p>
          <a:p>
            <a:pPr marL="285750" lvl="0" indent="-285750">
              <a:buFont typeface="Arial" panose="020B0604020202020204" pitchFamily="34" charset="0"/>
              <a:buChar char="•"/>
            </a:pPr>
            <a:r>
              <a:rPr lang="en-CA" sz="1600" b="1" dirty="0"/>
              <a:t>Window Area: </a:t>
            </a:r>
            <a:r>
              <a:rPr lang="en-CA" sz="1600" dirty="0"/>
              <a:t>the total viewing area available in any window which affects daylighting, view, and energy performance as well as building aesthetics.</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Further Performance Factors</a:t>
            </a:r>
          </a:p>
        </p:txBody>
      </p:sp>
    </p:spTree>
    <p:extLst>
      <p:ext uri="{BB962C8B-B14F-4D97-AF65-F5344CB8AC3E}">
        <p14:creationId xmlns:p14="http://schemas.microsoft.com/office/powerpoint/2010/main" val="774824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Further Performance Factors</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3642519" y="1600200"/>
            <a:ext cx="7924640" cy="4572000"/>
          </a:xfrm>
        </p:spPr>
        <p:txBody>
          <a:bodyPr lIns="274320" rIns="91440"/>
          <a:lstStyle/>
          <a:p>
            <a:pPr marL="341268" lvl="1" indent="0">
              <a:buNone/>
            </a:pPr>
            <a:r>
              <a:rPr lang="en-CA" sz="1600" b="1" dirty="0"/>
              <a:t>Structural </a:t>
            </a:r>
            <a:r>
              <a:rPr lang="en-CA" sz="1600" dirty="0"/>
              <a:t>ratings are comprised of two parts: deflection measurements and overload pressure.</a:t>
            </a:r>
          </a:p>
          <a:p>
            <a:endParaRPr lang="en-CA" sz="1600" dirty="0"/>
          </a:p>
          <a:p>
            <a:pPr lvl="1"/>
            <a:r>
              <a:rPr lang="en-CA" sz="1600" b="1" dirty="0"/>
              <a:t>Deflection</a:t>
            </a:r>
            <a:r>
              <a:rPr lang="en-CA" sz="1600" dirty="0"/>
              <a:t> is measured by loading the window to the design pressure and the amount of deflection at the center of the mullion is measured under wind loading. </a:t>
            </a:r>
          </a:p>
          <a:p>
            <a:pPr lvl="1"/>
            <a:endParaRPr lang="en-CA" sz="1600" dirty="0"/>
          </a:p>
          <a:p>
            <a:pPr lvl="1"/>
            <a:r>
              <a:rPr lang="en-CA" sz="1600" b="1" dirty="0"/>
              <a:t>Overload pressure:</a:t>
            </a:r>
            <a:r>
              <a:rPr lang="en-CA" sz="1600" dirty="0"/>
              <a:t> Once the first portion of structural testing is complete, overload testing to 1.5 times the design pressure is done. The window must still stay intact without major deformation and be in working condition after testing is complete.</a:t>
            </a:r>
          </a:p>
          <a:p>
            <a:pPr lvl="1"/>
            <a:endParaRPr lang="en-CA" sz="1600" dirty="0"/>
          </a:p>
          <a:p>
            <a:pPr marL="341268" lvl="1" indent="0">
              <a:buNone/>
            </a:pPr>
            <a:r>
              <a:rPr lang="en-CA" sz="1600" dirty="0"/>
              <a:t>Aluminum maintains its original structural integrity over a long service life and even becomes stronger in extremely cold temperatures. Extruded aluminum building components also resist deformation caused by climate changes and building movement and retain their basic structure, strength, stability, and durability, and preserve their resistance to water and air infiltration.</a:t>
            </a:r>
          </a:p>
          <a:p>
            <a:pPr marL="341268" lvl="1" indent="0">
              <a:buNone/>
            </a:pPr>
            <a:r>
              <a:rPr lang="en-CA" sz="1600" dirty="0"/>
              <a:t> </a:t>
            </a:r>
          </a:p>
          <a:p>
            <a:endParaRPr lang="en-CA" dirty="0"/>
          </a:p>
        </p:txBody>
      </p:sp>
      <p:pic>
        <p:nvPicPr>
          <p:cNvPr id="5" name="Picture 4" descr="A tall building&#10;&#10;Description automatically generated">
            <a:extLst>
              <a:ext uri="{FF2B5EF4-FFF2-40B4-BE49-F238E27FC236}">
                <a16:creationId xmlns:a16="http://schemas.microsoft.com/office/drawing/2014/main" id="{111B0A83-D4E6-4EF3-AA66-A9624EF07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13" y="1600200"/>
            <a:ext cx="3352800" cy="4572000"/>
          </a:xfrm>
          <a:prstGeom prst="rect">
            <a:avLst/>
          </a:prstGeom>
        </p:spPr>
      </p:pic>
    </p:spTree>
    <p:extLst>
      <p:ext uri="{BB962C8B-B14F-4D97-AF65-F5344CB8AC3E}">
        <p14:creationId xmlns:p14="http://schemas.microsoft.com/office/powerpoint/2010/main" val="718181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70D45-F1C9-43D0-BE30-514E4B8293FA}"/>
              </a:ext>
            </a:extLst>
          </p:cNvPr>
          <p:cNvSpPr>
            <a:spLocks noGrp="1"/>
          </p:cNvSpPr>
          <p:nvPr>
            <p:ph sz="half" idx="1"/>
          </p:nvPr>
        </p:nvSpPr>
        <p:spPr/>
        <p:txBody>
          <a:bodyPr/>
          <a:lstStyle/>
          <a:p>
            <a:r>
              <a:rPr lang="en-CA" b="1" dirty="0"/>
              <a:t>Purpose: </a:t>
            </a:r>
          </a:p>
          <a:p>
            <a:endParaRPr lang="en-CA" sz="1000" b="1" dirty="0"/>
          </a:p>
          <a:p>
            <a:r>
              <a:rPr lang="en-US" dirty="0"/>
              <a:t>Aluminum production has recently decreased its environmental footprint dramatically and aluminum window extrusion technology has advanced considerably to make aluminum one of the most sustainable materials and aluminum windows top performers. This course reviews the production improvements of aluminum and aluminum windows, the factors relevant to good window design, and how aluminum thermally broken window extrusions address building energy, occupant health and well being, and sustainability.</a:t>
            </a:r>
            <a:endParaRPr lang="en-CA" dirty="0"/>
          </a:p>
          <a:p>
            <a:endParaRPr lang="en-CA" dirty="0"/>
          </a:p>
          <a:p>
            <a:r>
              <a:rPr lang="en-CA" b="1" dirty="0"/>
              <a:t>Learning Objectives:</a:t>
            </a:r>
          </a:p>
          <a:p>
            <a:endParaRPr lang="en-CA" sz="1000" b="1" dirty="0"/>
          </a:p>
          <a:p>
            <a:r>
              <a:rPr lang="en-CA" dirty="0"/>
              <a:t>At the end of this program, participants will be able to:</a:t>
            </a:r>
          </a:p>
          <a:p>
            <a:endParaRPr lang="en-CA" dirty="0"/>
          </a:p>
          <a:p>
            <a:pPr marL="285750" lvl="0" indent="-285750">
              <a:buFont typeface="Arial" panose="020B0604020202020204" pitchFamily="34" charset="0"/>
              <a:buChar char="•"/>
            </a:pPr>
            <a:r>
              <a:rPr lang="en-US" dirty="0"/>
              <a:t>select or design aluminum window extrusions to deliver the best window performance</a:t>
            </a:r>
            <a:endParaRPr lang="en-CA" dirty="0"/>
          </a:p>
          <a:p>
            <a:pPr marL="285750" lvl="0" indent="-285750">
              <a:buFont typeface="Arial" panose="020B0604020202020204" pitchFamily="34" charset="0"/>
              <a:buChar char="•"/>
            </a:pPr>
            <a:r>
              <a:rPr lang="en-US" dirty="0"/>
              <a:t>recall the sustainable attributes of aluminum when selecting window frame material</a:t>
            </a:r>
            <a:endParaRPr lang="en-CA" dirty="0"/>
          </a:p>
          <a:p>
            <a:pPr marL="285750" lvl="0" indent="-285750">
              <a:buFont typeface="Arial" panose="020B0604020202020204" pitchFamily="34" charset="0"/>
              <a:buChar char="•"/>
            </a:pPr>
            <a:r>
              <a:rPr lang="en-US" dirty="0"/>
              <a:t>integrate superior frame technology with glazing strategies to create energy efficient aluminum windows, and </a:t>
            </a:r>
            <a:endParaRPr lang="en-CA" dirty="0"/>
          </a:p>
          <a:p>
            <a:pPr marL="285750" lvl="0" indent="-285750">
              <a:buFont typeface="Arial" panose="020B0604020202020204" pitchFamily="34" charset="0"/>
              <a:buChar char="•"/>
            </a:pPr>
            <a:r>
              <a:rPr lang="en-US" dirty="0"/>
              <a:t>improve indoor environments with reduced window air and water leakage, and increased daylight.</a:t>
            </a:r>
            <a:endParaRPr lang="en-CA" dirty="0"/>
          </a:p>
          <a:p>
            <a:endParaRPr lang="en-CA" dirty="0"/>
          </a:p>
          <a:p>
            <a:endParaRPr lang="en-CA" sz="1000" dirty="0"/>
          </a:p>
          <a:p>
            <a:endParaRPr lang="en-CA" dirty="0"/>
          </a:p>
        </p:txBody>
      </p:sp>
      <p:sp>
        <p:nvSpPr>
          <p:cNvPr id="3" name="Title 2">
            <a:extLst>
              <a:ext uri="{FF2B5EF4-FFF2-40B4-BE49-F238E27FC236}">
                <a16:creationId xmlns:a16="http://schemas.microsoft.com/office/drawing/2014/main" id="{768A4380-8047-4FBD-89D4-D597B2EA3BB0}"/>
              </a:ext>
            </a:extLst>
          </p:cNvPr>
          <p:cNvSpPr>
            <a:spLocks noGrp="1"/>
          </p:cNvSpPr>
          <p:nvPr>
            <p:ph type="title"/>
          </p:nvPr>
        </p:nvSpPr>
        <p:spPr/>
        <p:txBody>
          <a:bodyPr/>
          <a:lstStyle/>
          <a:p>
            <a:r>
              <a:rPr lang="en-CA" dirty="0"/>
              <a:t>Purpose and Learning Objectives</a:t>
            </a:r>
          </a:p>
        </p:txBody>
      </p:sp>
    </p:spTree>
    <p:extLst>
      <p:ext uri="{BB962C8B-B14F-4D97-AF65-F5344CB8AC3E}">
        <p14:creationId xmlns:p14="http://schemas.microsoft.com/office/powerpoint/2010/main" val="4109307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Further Performance Factors</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5066695" y="1600200"/>
            <a:ext cx="6500464" cy="4572000"/>
          </a:xfrm>
        </p:spPr>
        <p:txBody>
          <a:bodyPr lIns="274320" rIns="91440"/>
          <a:lstStyle/>
          <a:p>
            <a:r>
              <a:rPr lang="en-CA" sz="1600" b="1" dirty="0"/>
              <a:t>NFRC (National Fenestration Rating Council) Labels</a:t>
            </a:r>
            <a:r>
              <a:rPr lang="en-CA" sz="1600" dirty="0"/>
              <a:t> (image) help compare energy-efficient products by breaking down a product’s energy performance into multiple categories such as those illustrated on the label.</a:t>
            </a:r>
          </a:p>
          <a:p>
            <a:r>
              <a:rPr lang="en-CA" sz="1600" b="1" dirty="0"/>
              <a:t> </a:t>
            </a:r>
            <a:endParaRPr lang="en-CA" sz="1600" dirty="0"/>
          </a:p>
          <a:p>
            <a:r>
              <a:rPr lang="en-CA" sz="1600" b="1" dirty="0"/>
              <a:t>NAFS </a:t>
            </a:r>
            <a:r>
              <a:rPr lang="en-CA" sz="1600" dirty="0"/>
              <a:t>(North American Fenestration Standard) is a fenestration standard  based on the Design Pressure (DP) concept. It defines basic performance requirements for a wide variety of styles of window, door, and skylight products including those with aluminum or vinyl cladding. It relies on performance class and performance grade designations to guide this evaluation and selection process. Its four performance classes are “R” ( Residential), “LC” ( Light Commercial), CW (commercial), and “AW” (Architectural)</a:t>
            </a:r>
          </a:p>
          <a:p>
            <a:endParaRPr lang="en-CA" dirty="0"/>
          </a:p>
        </p:txBody>
      </p:sp>
      <p:pic>
        <p:nvPicPr>
          <p:cNvPr id="5" name="Picture 4" descr="A screenshot of a cell phone&#10;&#10;Description automatically generated">
            <a:extLst>
              <a:ext uri="{FF2B5EF4-FFF2-40B4-BE49-F238E27FC236}">
                <a16:creationId xmlns:a16="http://schemas.microsoft.com/office/drawing/2014/main" id="{AB3F4878-C9AC-4CFB-84C9-38F9CEAAA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12" y="1595437"/>
            <a:ext cx="4476750" cy="4581525"/>
          </a:xfrm>
          <a:prstGeom prst="rect">
            <a:avLst/>
          </a:prstGeom>
        </p:spPr>
      </p:pic>
    </p:spTree>
    <p:extLst>
      <p:ext uri="{BB962C8B-B14F-4D97-AF65-F5344CB8AC3E}">
        <p14:creationId xmlns:p14="http://schemas.microsoft.com/office/powerpoint/2010/main" val="454994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Further Performance Factors</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2804319" y="1600200"/>
            <a:ext cx="8762840" cy="4572000"/>
          </a:xfrm>
        </p:spPr>
        <p:txBody>
          <a:bodyPr lIns="274320" rIns="91440"/>
          <a:lstStyle/>
          <a:p>
            <a:r>
              <a:rPr lang="en-CA" sz="1600" b="1" dirty="0"/>
              <a:t>Wildfire Zones</a:t>
            </a:r>
          </a:p>
          <a:p>
            <a:r>
              <a:rPr lang="en-CA" sz="1600" dirty="0"/>
              <a:t>The prime factor related to fire s the glazing but non-combustible aluminum frames hold the glazing longer than many other framing materials. Double glazing provides better protection over single glazing and tempered glass which is 4 times as strong (resistant) as single pane annealed and 2 times that of a dual pane increases the fire resistance further.</a:t>
            </a:r>
          </a:p>
          <a:p>
            <a:pPr lvl="0"/>
            <a:r>
              <a:rPr lang="en-US" sz="1600" dirty="0"/>
              <a:t>The California Building Code requires </a:t>
            </a:r>
            <a:r>
              <a:rPr lang="en-US" sz="1600" dirty="0" err="1"/>
              <a:t>multipane</a:t>
            </a:r>
            <a:r>
              <a:rPr lang="en-US" sz="1600" dirty="0"/>
              <a:t> glazing with at least one pane to be tempered and the window to be 20 min. rated. Rated systems must have rated glazing and frames and survive the hose stream test NFPA 257.</a:t>
            </a:r>
            <a:endParaRPr lang="en-CA" sz="1600" dirty="0"/>
          </a:p>
          <a:p>
            <a:pPr lvl="0"/>
            <a:r>
              <a:rPr lang="en-US" sz="1600" dirty="0"/>
              <a:t>They must also meet SFM (Sustainable Forest Management) standard 12-7A -2  which says “</a:t>
            </a:r>
            <a:r>
              <a:rPr lang="en-US" sz="1600" i="1" dirty="0"/>
              <a:t>exterior windows must meet a fire resistance test standard consisting of a 150 kW intensity direct flame exposure for an 8-minute duration”. </a:t>
            </a:r>
            <a:endParaRPr lang="en-CA" sz="1600" dirty="0"/>
          </a:p>
          <a:p>
            <a:r>
              <a:rPr lang="en-CA" sz="1600" b="1" dirty="0"/>
              <a:t>Fire protective glass </a:t>
            </a:r>
            <a:r>
              <a:rPr lang="en-CA" sz="1600" dirty="0"/>
              <a:t>prevents the spread of fire and smoke but not heat transfer. When the glass heats up on one side, objects on the other side of the glass will feel the heat. </a:t>
            </a:r>
          </a:p>
          <a:p>
            <a:r>
              <a:rPr lang="en-CA" sz="1600" b="1" dirty="0"/>
              <a:t>Fire-resistive glass </a:t>
            </a:r>
            <a:r>
              <a:rPr lang="en-CA" sz="1600" dirty="0"/>
              <a:t>prevents the spread of fire and smoke and also stops radiant and conductive heat transfer. Objects on the protected side do not get hot enough to spontaneously combust. This is usually accomplished with a laminated assembly composed of multiple glass layers separated by heat resistant interlayers. </a:t>
            </a:r>
          </a:p>
          <a:p>
            <a:r>
              <a:rPr lang="en-CA" sz="1600" b="1" dirty="0"/>
              <a:t> </a:t>
            </a:r>
            <a:endParaRPr lang="en-CA" sz="1600" dirty="0"/>
          </a:p>
          <a:p>
            <a:r>
              <a:rPr lang="en-CA" sz="1600" b="1" dirty="0"/>
              <a:t> </a:t>
            </a:r>
            <a:endParaRPr lang="en-CA" sz="1600" dirty="0"/>
          </a:p>
          <a:p>
            <a:r>
              <a:rPr lang="en-CA" sz="1600" b="1" dirty="0"/>
              <a:t> </a:t>
            </a:r>
            <a:endParaRPr lang="en-CA" sz="1600" dirty="0"/>
          </a:p>
          <a:p>
            <a:r>
              <a:rPr lang="en-CA" sz="1600" dirty="0"/>
              <a:t>In addition creating standard extrusions for windows and doors the</a:t>
            </a:r>
            <a:r>
              <a:rPr lang="en-CA" sz="1600" i="1" dirty="0"/>
              <a:t> </a:t>
            </a:r>
            <a:r>
              <a:rPr lang="en-CA" sz="1600" dirty="0"/>
              <a:t>aluminum extrusion process is ideal for custom solutions because tooling costs and lead-times for aluminum extrusion tooling are usually substantially less than for other processes (e.g. a few weeks vs. 12–20 weeks for alternatives).</a:t>
            </a:r>
          </a:p>
          <a:p>
            <a:r>
              <a:rPr lang="en-CA" sz="1600" dirty="0"/>
              <a:t>Custom extrusions can create unique design solutions for unique circumstances when necessary or desired.</a:t>
            </a:r>
          </a:p>
          <a:p>
            <a:r>
              <a:rPr lang="en-CA" sz="1600" dirty="0"/>
              <a:t>With custom extrusions, a designer does not choose from a set of standard but they actually create the shape they need to meet the desired aesthetic and functional requirements of the project. The extrusion process provides the unique ability to create</a:t>
            </a:r>
            <a:r>
              <a:rPr lang="en-CA" sz="1600" i="1" dirty="0"/>
              <a:t> </a:t>
            </a:r>
            <a:r>
              <a:rPr lang="en-CA" sz="1600" dirty="0"/>
              <a:t>solid or hollow</a:t>
            </a:r>
            <a:r>
              <a:rPr lang="en-CA" sz="1600" i="1" dirty="0"/>
              <a:t> </a:t>
            </a:r>
            <a:r>
              <a:rPr lang="en-CA" sz="1600" dirty="0"/>
              <a:t>shapes that put metal precisely where it should be to meet all these requirements. Tight tolerances, even on thin-walled extrusions, can be consistently maintained. </a:t>
            </a:r>
          </a:p>
          <a:p>
            <a:r>
              <a:rPr lang="en-CA" sz="1600" dirty="0"/>
              <a:t>Extrusions are available in a variety of alloys and tempers. Certain alloys are stronger, have greater conductivity, or other functionality etc. but for most construction applications, 6000‐series alloys are ideal. </a:t>
            </a:r>
          </a:p>
          <a:p>
            <a:endParaRPr lang="en-CA" dirty="0"/>
          </a:p>
        </p:txBody>
      </p:sp>
      <p:pic>
        <p:nvPicPr>
          <p:cNvPr id="5" name="Picture 4" descr="A sunset in the background&#10;&#10;Description automatically generated">
            <a:extLst>
              <a:ext uri="{FF2B5EF4-FFF2-40B4-BE49-F238E27FC236}">
                <a16:creationId xmlns:a16="http://schemas.microsoft.com/office/drawing/2014/main" id="{FB83CD07-6B1F-4A49-9E4C-D7E63D543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1590040"/>
            <a:ext cx="2212848" cy="4572000"/>
          </a:xfrm>
          <a:prstGeom prst="rect">
            <a:avLst/>
          </a:prstGeom>
        </p:spPr>
      </p:pic>
    </p:spTree>
    <p:extLst>
      <p:ext uri="{BB962C8B-B14F-4D97-AF65-F5344CB8AC3E}">
        <p14:creationId xmlns:p14="http://schemas.microsoft.com/office/powerpoint/2010/main" val="1140780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8154354" cy="4572000"/>
          </a:xfrm>
        </p:spPr>
        <p:txBody>
          <a:bodyPr rIns="548640"/>
          <a:lstStyle/>
          <a:p>
            <a:r>
              <a:rPr lang="en-CA" sz="1600" dirty="0"/>
              <a:t>Roughly half of the current improvement to U factors comes from recent improvements to thermal barriers. There are two principal types of thermal barriers: polyurethane poured and </a:t>
            </a:r>
            <a:r>
              <a:rPr lang="en-CA" sz="1600" dirty="0" err="1"/>
              <a:t>debridged</a:t>
            </a:r>
            <a:r>
              <a:rPr lang="en-CA" sz="1600" dirty="0"/>
              <a:t>, and polyamide insulating strut. </a:t>
            </a:r>
          </a:p>
          <a:p>
            <a:r>
              <a:rPr lang="en-CA" sz="1600" dirty="0"/>
              <a:t> </a:t>
            </a:r>
          </a:p>
          <a:p>
            <a:r>
              <a:rPr lang="en-CA" sz="1600" b="1" dirty="0"/>
              <a:t>The poured-and-</a:t>
            </a:r>
            <a:r>
              <a:rPr lang="en-CA" sz="1600" b="1" dirty="0" err="1"/>
              <a:t>debridged</a:t>
            </a:r>
            <a:r>
              <a:rPr lang="en-CA" sz="1600" b="1" dirty="0"/>
              <a:t> method </a:t>
            </a:r>
            <a:r>
              <a:rPr lang="en-CA" sz="1600" dirty="0"/>
              <a:t>(image) involves pouring a polyurethane-based mixture into the thermal break channel of an aluminum extrusion. Once it cures the barrier channel is </a:t>
            </a:r>
            <a:r>
              <a:rPr lang="en-CA" sz="1600" dirty="0" err="1"/>
              <a:t>debridged</a:t>
            </a:r>
            <a:r>
              <a:rPr lang="en-CA" sz="1600" dirty="0"/>
              <a:t> which means the metal bridge from the bottom of the channel is removed to produce a structural thermal barrier between the metal surfaces.</a:t>
            </a:r>
          </a:p>
          <a:p>
            <a:r>
              <a:rPr lang="en-CA" sz="1600" dirty="0"/>
              <a:t>These systems are available in either single or double poured and </a:t>
            </a:r>
            <a:r>
              <a:rPr lang="en-CA" sz="1600" dirty="0" err="1"/>
              <a:t>debridged</a:t>
            </a:r>
            <a:r>
              <a:rPr lang="en-CA" sz="1600" dirty="0"/>
              <a:t> thermal barriers in the same aluminum extrusion. They provide a range of products to complement the glass selected, and to meet specific project performance and budget needs.</a:t>
            </a:r>
          </a:p>
          <a:p>
            <a:r>
              <a:rPr lang="en-CA" sz="1600" dirty="0"/>
              <a:t>While this is the older method it is still in widespread use. Its disadvantage is that the thermal barrier width is typically limited to about 0.25 in.(6.35mm.) by the structural requirements, and the thickness of the thermal barrier is fairly large, thus limiting its effectiveness. Windows incorporating this type of thermal barrier have a general performance of about U = 0.5 Btu/(hr·ft</a:t>
            </a:r>
            <a:r>
              <a:rPr lang="en-CA" sz="1600" baseline="30000" dirty="0"/>
              <a:t>2</a:t>
            </a:r>
            <a:r>
              <a:rPr lang="en-CA" sz="1600" dirty="0"/>
              <a:t>·°F), or R2.</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Thermally Improved Extrusions</a:t>
            </a:r>
          </a:p>
        </p:txBody>
      </p:sp>
      <p:pic>
        <p:nvPicPr>
          <p:cNvPr id="5" name="Picture 4" descr="The inside of a building&#10;&#10;Description automatically generated">
            <a:extLst>
              <a:ext uri="{FF2B5EF4-FFF2-40B4-BE49-F238E27FC236}">
                <a16:creationId xmlns:a16="http://schemas.microsoft.com/office/drawing/2014/main" id="{BAEFB3C2-D92E-412E-BA44-375E20CF7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671720" y="1630430"/>
            <a:ext cx="2847663" cy="4541770"/>
          </a:xfrm>
          <a:prstGeom prst="rect">
            <a:avLst/>
          </a:prstGeom>
        </p:spPr>
      </p:pic>
    </p:spTree>
    <p:extLst>
      <p:ext uri="{BB962C8B-B14F-4D97-AF65-F5344CB8AC3E}">
        <p14:creationId xmlns:p14="http://schemas.microsoft.com/office/powerpoint/2010/main" val="532697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7924959" cy="4572000"/>
          </a:xfrm>
        </p:spPr>
        <p:txBody>
          <a:bodyPr rIns="548640"/>
          <a:lstStyle/>
          <a:p>
            <a:r>
              <a:rPr lang="en-CA" sz="1600" b="1" dirty="0"/>
              <a:t>The insulating strut method</a:t>
            </a:r>
            <a:r>
              <a:rPr lang="en-CA" sz="1600" dirty="0"/>
              <a:t> (images) involves placing pre-extruded polyamide strips into the thermal break pockets of two separate, inner and outer, aluminum extrusions. After the strut is inserted, the aluminum framing member is crimped or rolled, to mechanically lock the barrier in place and form a bond between the two extrusions and the insulating strip to create a structurally secure assembly. While polyamide has higher conductivity than polyurethane, these strips are thinner and can have larger widths than pour-and-</a:t>
            </a:r>
            <a:r>
              <a:rPr lang="en-CA" sz="1600" dirty="0" err="1"/>
              <a:t>debridged</a:t>
            </a:r>
            <a:r>
              <a:rPr lang="en-CA" sz="1600" dirty="0"/>
              <a:t> systems (normally around 0.50 in. or 12mm.), which allows for better frame performance of about U = 0.35 to 0.4.</a:t>
            </a:r>
          </a:p>
          <a:p>
            <a:r>
              <a:rPr lang="en-CA" sz="1600" dirty="0"/>
              <a:t> </a:t>
            </a:r>
          </a:p>
          <a:p>
            <a:r>
              <a:rPr lang="en-CA" sz="1600" dirty="0"/>
              <a:t>The NFRC designates thermal barriers into two basic categories.</a:t>
            </a:r>
          </a:p>
          <a:p>
            <a:endParaRPr lang="en-CA" sz="1600" dirty="0"/>
          </a:p>
          <a:p>
            <a:pPr lvl="1"/>
            <a:r>
              <a:rPr lang="en-CA" sz="1600" b="1" dirty="0"/>
              <a:t>A</a:t>
            </a:r>
            <a:r>
              <a:rPr lang="en-CA" sz="1600" dirty="0"/>
              <a:t> t</a:t>
            </a:r>
            <a:r>
              <a:rPr lang="en-CA" sz="1600" b="1" dirty="0"/>
              <a:t>hermally-improved member </a:t>
            </a:r>
            <a:r>
              <a:rPr lang="en-CA" sz="1600" dirty="0"/>
              <a:t>enhances efficiency but which may not provide the highest energy efficiency available.</a:t>
            </a:r>
          </a:p>
          <a:p>
            <a:pPr lvl="1"/>
            <a:endParaRPr lang="en-CA" sz="1600" dirty="0"/>
          </a:p>
          <a:p>
            <a:pPr lvl="1"/>
            <a:r>
              <a:rPr lang="en-CA" sz="1600" b="1" dirty="0"/>
              <a:t>A </a:t>
            </a:r>
            <a:r>
              <a:rPr lang="en-CA" sz="1600" dirty="0"/>
              <a:t>t</a:t>
            </a:r>
            <a:r>
              <a:rPr lang="en-CA" sz="1600" b="1" dirty="0"/>
              <a:t>hermally-broken member </a:t>
            </a:r>
            <a:r>
              <a:rPr lang="en-CA" sz="1600" dirty="0"/>
              <a:t>gains further energy efficiency.</a:t>
            </a:r>
          </a:p>
          <a:p>
            <a:r>
              <a:rPr lang="en-CA" sz="1600" b="1" dirty="0"/>
              <a:t> </a:t>
            </a:r>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Thermally Improved Extrusions</a:t>
            </a:r>
          </a:p>
        </p:txBody>
      </p:sp>
      <p:pic>
        <p:nvPicPr>
          <p:cNvPr id="6" name="Picture 5">
            <a:extLst>
              <a:ext uri="{FF2B5EF4-FFF2-40B4-BE49-F238E27FC236}">
                <a16:creationId xmlns:a16="http://schemas.microsoft.com/office/drawing/2014/main" id="{165053D7-AA83-4542-AE4F-FA032B9B2206}"/>
              </a:ext>
            </a:extLst>
          </p:cNvPr>
          <p:cNvPicPr>
            <a:picLocks noChangeAspect="1"/>
          </p:cNvPicPr>
          <p:nvPr/>
        </p:nvPicPr>
        <p:blipFill>
          <a:blip r:embed="rId2"/>
          <a:stretch>
            <a:fillRect/>
          </a:stretch>
        </p:blipFill>
        <p:spPr>
          <a:xfrm>
            <a:off x="9528969" y="1600200"/>
            <a:ext cx="2174241" cy="4572000"/>
          </a:xfrm>
          <a:prstGeom prst="rect">
            <a:avLst/>
          </a:prstGeom>
        </p:spPr>
      </p:pic>
      <p:pic>
        <p:nvPicPr>
          <p:cNvPr id="4" name="Picture 3" descr="A close up of a device&#10;&#10;Description automatically generated">
            <a:extLst>
              <a:ext uri="{FF2B5EF4-FFF2-40B4-BE49-F238E27FC236}">
                <a16:creationId xmlns:a16="http://schemas.microsoft.com/office/drawing/2014/main" id="{A30E8BBF-1710-43BC-9783-760A9B0A2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19" y="2971800"/>
            <a:ext cx="1564969" cy="1742440"/>
          </a:xfrm>
          <a:prstGeom prst="rect">
            <a:avLst/>
          </a:prstGeom>
        </p:spPr>
      </p:pic>
    </p:spTree>
    <p:extLst>
      <p:ext uri="{BB962C8B-B14F-4D97-AF65-F5344CB8AC3E}">
        <p14:creationId xmlns:p14="http://schemas.microsoft.com/office/powerpoint/2010/main" val="1126461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6400958" cy="4572000"/>
          </a:xfrm>
        </p:spPr>
        <p:txBody>
          <a:bodyPr rIns="548640"/>
          <a:lstStyle/>
          <a:p>
            <a:r>
              <a:rPr lang="en-CA" sz="1600" dirty="0"/>
              <a:t>“Warm edge” spacers are built with materials whose coefficient of linear thermal conductivity is significantly lower than an aluminum spacer bar. </a:t>
            </a:r>
          </a:p>
          <a:p>
            <a:endParaRPr lang="en-CA" sz="1600" dirty="0"/>
          </a:p>
          <a:p>
            <a:r>
              <a:rPr lang="en-CA" sz="1600" dirty="0"/>
              <a:t>They contribute to improving the performance of the window by reducing the thermal bridges at the glass perimeter. Various kinds of materials are used; flexible foams, thermoplastics, plastic/metal hybrids, and stainless steel.</a:t>
            </a:r>
          </a:p>
          <a:p>
            <a:endParaRPr lang="en-CA" sz="1600" dirty="0"/>
          </a:p>
          <a:p>
            <a:r>
              <a:rPr lang="en-CA" sz="1600" dirty="0"/>
              <a:t>They can be classified as flexible spacers, plastic/metal hybrid spacers, and stainless steel. Their benefits include energy savings, lower CO2 emissions, reduction of surface condensation on insulating glass, reduced risks of mold on the frames, and warmer contact surfaces of the window.</a:t>
            </a:r>
          </a:p>
          <a:p>
            <a:endParaRPr lang="en-CA" sz="1600" dirty="0"/>
          </a:p>
          <a:p>
            <a:r>
              <a:rPr lang="en-CA" sz="1600" dirty="0"/>
              <a:t>The left hand image shows a traditional steel spacer and the right hand one shows a warm edge spacer.</a:t>
            </a:r>
          </a:p>
          <a:p>
            <a:r>
              <a:rPr lang="en-CA" sz="1600" b="1" dirty="0"/>
              <a:t> </a:t>
            </a:r>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Warm Edge Spacers</a:t>
            </a:r>
          </a:p>
        </p:txBody>
      </p:sp>
      <p:pic>
        <p:nvPicPr>
          <p:cNvPr id="4" name="Picture 3">
            <a:extLst>
              <a:ext uri="{FF2B5EF4-FFF2-40B4-BE49-F238E27FC236}">
                <a16:creationId xmlns:a16="http://schemas.microsoft.com/office/drawing/2014/main" id="{95C10A20-E9BE-416C-9A1D-D5102658F9E8}"/>
              </a:ext>
            </a:extLst>
          </p:cNvPr>
          <p:cNvPicPr>
            <a:picLocks noChangeAspect="1"/>
          </p:cNvPicPr>
          <p:nvPr/>
        </p:nvPicPr>
        <p:blipFill>
          <a:blip r:embed="rId2"/>
          <a:stretch>
            <a:fillRect/>
          </a:stretch>
        </p:blipFill>
        <p:spPr>
          <a:xfrm>
            <a:off x="6806950" y="2133600"/>
            <a:ext cx="4724809" cy="2981202"/>
          </a:xfrm>
          <a:prstGeom prst="rect">
            <a:avLst/>
          </a:prstGeom>
        </p:spPr>
      </p:pic>
      <p:pic>
        <p:nvPicPr>
          <p:cNvPr id="6" name="Picture 5">
            <a:extLst>
              <a:ext uri="{FF2B5EF4-FFF2-40B4-BE49-F238E27FC236}">
                <a16:creationId xmlns:a16="http://schemas.microsoft.com/office/drawing/2014/main" id="{B67FFA74-64B6-4288-BE01-CF3E63742786}"/>
              </a:ext>
            </a:extLst>
          </p:cNvPr>
          <p:cNvPicPr>
            <a:picLocks noChangeAspect="1"/>
          </p:cNvPicPr>
          <p:nvPr/>
        </p:nvPicPr>
        <p:blipFill>
          <a:blip r:embed="rId3"/>
          <a:stretch>
            <a:fillRect/>
          </a:stretch>
        </p:blipFill>
        <p:spPr>
          <a:xfrm>
            <a:off x="9316848" y="2133600"/>
            <a:ext cx="2194750" cy="2975106"/>
          </a:xfrm>
          <a:prstGeom prst="rect">
            <a:avLst/>
          </a:prstGeom>
        </p:spPr>
      </p:pic>
      <p:sp>
        <p:nvSpPr>
          <p:cNvPr id="9" name="Rectangle 8">
            <a:extLst>
              <a:ext uri="{FF2B5EF4-FFF2-40B4-BE49-F238E27FC236}">
                <a16:creationId xmlns:a16="http://schemas.microsoft.com/office/drawing/2014/main" id="{634C24F6-5B43-4316-B77A-10D9C1B8318A}"/>
              </a:ext>
            </a:extLst>
          </p:cNvPr>
          <p:cNvSpPr/>
          <p:nvPr/>
        </p:nvSpPr>
        <p:spPr>
          <a:xfrm>
            <a:off x="9281319" y="3200400"/>
            <a:ext cx="381000" cy="1066800"/>
          </a:xfrm>
          <a:prstGeom prst="rect">
            <a:avLst/>
          </a:prstGeom>
          <a:solidFill>
            <a:srgbClr val="E3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AEA12E46-1187-4863-A3BC-2E41824400FA}"/>
              </a:ext>
            </a:extLst>
          </p:cNvPr>
          <p:cNvSpPr/>
          <p:nvPr/>
        </p:nvSpPr>
        <p:spPr>
          <a:xfrm>
            <a:off x="11338719" y="2773680"/>
            <a:ext cx="172879" cy="111252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6304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2800" cy="4572000"/>
          </a:xfrm>
        </p:spPr>
        <p:txBody>
          <a:bodyPr rIns="548640"/>
          <a:lstStyle/>
          <a:p>
            <a:r>
              <a:rPr lang="en-CA" sz="1600" dirty="0"/>
              <a:t>Receptor frames contain and drain water infiltrating the enclosed window assembly and the joints between the window and the receptor frame itself. They should incorporate mechanically-attached metal end dams or end caps to prevent water from draining off the ends of the sub-sill into the building (or underlying flashing system) and they should be sealed to jamb receptors (if provided) so that water traveling down the jamb is directed into the sub-sill and out its weep holes. </a:t>
            </a:r>
          </a:p>
          <a:p>
            <a:endParaRPr lang="en-CA" sz="1600" dirty="0"/>
          </a:p>
          <a:p>
            <a:r>
              <a:rPr lang="en-CA" sz="1600" dirty="0"/>
              <a:t>Receptor frames can be used to accommodate a limited amount of structural deflection; the nesting nature of the receptor frame can allow a small amount of slab deflection without transferring loads to the window units themselves. They are often used to compensate for variations of levelness and squareness in the field.</a:t>
            </a:r>
          </a:p>
          <a:p>
            <a:endParaRPr lang="en-CA" sz="1600" dirty="0"/>
          </a:p>
          <a:p>
            <a:r>
              <a:rPr lang="en-CA" sz="1600" dirty="0"/>
              <a:t>Because they are usually field assembled and thus not fabricated with the same precision as factory created window components they often rely on sealants to make them secure from water and air penetration. They can also create a continuous air loop around the window and cause convection currents resulting in increased air leakage and condensation and, if poorly fabricated, they can also increase water penetration. Receptor frames are normally not tested in the field as the window units themselves are.</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Receptor Frames</a:t>
            </a:r>
          </a:p>
        </p:txBody>
      </p:sp>
    </p:spTree>
    <p:extLst>
      <p:ext uri="{BB962C8B-B14F-4D97-AF65-F5344CB8AC3E}">
        <p14:creationId xmlns:p14="http://schemas.microsoft.com/office/powerpoint/2010/main" val="1946244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F34A9E53-13BD-44CE-B8D0-166D16312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3198" y="1565910"/>
            <a:ext cx="2200275" cy="5010150"/>
          </a:xfrm>
          <a:prstGeom prst="rect">
            <a:avLst/>
          </a:prstGeom>
        </p:spPr>
      </p:pic>
      <p:sp>
        <p:nvSpPr>
          <p:cNvPr id="3" name="Content Placeholder 2"/>
          <p:cNvSpPr>
            <a:spLocks noGrp="1"/>
          </p:cNvSpPr>
          <p:nvPr>
            <p:ph sz="half" idx="1"/>
          </p:nvPr>
        </p:nvSpPr>
        <p:spPr>
          <a:xfrm>
            <a:off x="594359" y="1600200"/>
            <a:ext cx="8154354" cy="762000"/>
          </a:xfrm>
        </p:spPr>
        <p:txBody>
          <a:bodyPr rIns="548640"/>
          <a:lstStyle/>
          <a:p>
            <a:r>
              <a:rPr lang="en-CA" sz="1600" dirty="0"/>
              <a:t>These are special extrusions that help the building achieve special design and performance criteria. They are</a:t>
            </a:r>
            <a:r>
              <a:rPr lang="en-CA" sz="1600" b="1" dirty="0"/>
              <a:t> </a:t>
            </a:r>
            <a:r>
              <a:rPr lang="en-CA" sz="1600" dirty="0"/>
              <a:t>separate frame components that allow the windows to be installed at a depth or forward to exterior. </a:t>
            </a:r>
          </a:p>
          <a:p>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Compensation Channels</a:t>
            </a:r>
          </a:p>
        </p:txBody>
      </p:sp>
      <p:sp>
        <p:nvSpPr>
          <p:cNvPr id="4" name="Oval 3">
            <a:extLst>
              <a:ext uri="{FF2B5EF4-FFF2-40B4-BE49-F238E27FC236}">
                <a16:creationId xmlns:a16="http://schemas.microsoft.com/office/drawing/2014/main" id="{AB4F5D35-32DE-498C-84A9-B3904E1491A5}"/>
              </a:ext>
            </a:extLst>
          </p:cNvPr>
          <p:cNvSpPr/>
          <p:nvPr/>
        </p:nvSpPr>
        <p:spPr>
          <a:xfrm>
            <a:off x="9128919" y="4918710"/>
            <a:ext cx="1828800" cy="12534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4847703F-6A92-4E1A-83A3-792E756EAE0E}"/>
              </a:ext>
            </a:extLst>
          </p:cNvPr>
          <p:cNvSpPr/>
          <p:nvPr/>
        </p:nvSpPr>
        <p:spPr>
          <a:xfrm>
            <a:off x="9220518" y="1565910"/>
            <a:ext cx="1737201" cy="11772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37782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5810409" cy="4572000"/>
          </a:xfrm>
        </p:spPr>
        <p:txBody>
          <a:bodyPr rIns="548640"/>
          <a:lstStyle/>
          <a:p>
            <a:r>
              <a:rPr lang="en-US" sz="1600" dirty="0"/>
              <a:t>Capillary tubes (image) and breather tubes are used in insulating glass units to equalize the pressure between the sealed panes. They are used primary for installation of windows at high altitudes. </a:t>
            </a:r>
            <a:endParaRPr lang="en-CA"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Capillary and Breather Tubes</a:t>
            </a:r>
          </a:p>
        </p:txBody>
      </p:sp>
      <p:sp>
        <p:nvSpPr>
          <p:cNvPr id="2" name="Rectangle 1">
            <a:extLst>
              <a:ext uri="{FF2B5EF4-FFF2-40B4-BE49-F238E27FC236}">
                <a16:creationId xmlns:a16="http://schemas.microsoft.com/office/drawing/2014/main" id="{C5E38696-9359-4BCD-A47F-B10247761393}"/>
              </a:ext>
            </a:extLst>
          </p:cNvPr>
          <p:cNvSpPr/>
          <p:nvPr/>
        </p:nvSpPr>
        <p:spPr>
          <a:xfrm>
            <a:off x="518319" y="2743200"/>
            <a:ext cx="5238752" cy="280076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Breather tubes are aluminum tubes with an inside diameter of approximately 0.125″ (3mm.) and a typical length of 3 to 6 ″ (76 to 150mm.). They are sealed after pressure equalization at the installed altitude. </a:t>
            </a:r>
          </a:p>
          <a:p>
            <a:pPr algn="just"/>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Capillary tubes are small stainless steel or aluminum tubes with a typical inside diameter of 0.10 to 0.020″ (2.5 to 5mm.), and a typical length of 12″ (300mm.) Capillary tubes are typically left open in the field, to allow the IGU to equalize initially and then maintain a generally flat appearance over time.  </a:t>
            </a:r>
            <a:endParaRPr lang="en-CA" sz="1600" dirty="0">
              <a:latin typeface="Arial" panose="020B0604020202020204" pitchFamily="34" charset="0"/>
              <a:cs typeface="Arial" panose="020B0604020202020204" pitchFamily="34" charset="0"/>
            </a:endParaRPr>
          </a:p>
        </p:txBody>
      </p:sp>
      <p:pic>
        <p:nvPicPr>
          <p:cNvPr id="6" name="Picture 5" descr="A close up of a glass door&#10;&#10;Description automatically generated">
            <a:extLst>
              <a:ext uri="{FF2B5EF4-FFF2-40B4-BE49-F238E27FC236}">
                <a16:creationId xmlns:a16="http://schemas.microsoft.com/office/drawing/2014/main" id="{C73A0F90-FA90-416C-8B37-9608FDBAA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914" y="1600200"/>
            <a:ext cx="5410199" cy="4572000"/>
          </a:xfrm>
          <a:prstGeom prst="rect">
            <a:avLst/>
          </a:prstGeom>
        </p:spPr>
      </p:pic>
      <p:sp>
        <p:nvSpPr>
          <p:cNvPr id="7" name="Oval 6">
            <a:extLst>
              <a:ext uri="{FF2B5EF4-FFF2-40B4-BE49-F238E27FC236}">
                <a16:creationId xmlns:a16="http://schemas.microsoft.com/office/drawing/2014/main" id="{8BA3784E-E04B-48FB-B485-B3F1E9A5BB81}"/>
              </a:ext>
            </a:extLst>
          </p:cNvPr>
          <p:cNvSpPr/>
          <p:nvPr/>
        </p:nvSpPr>
        <p:spPr>
          <a:xfrm>
            <a:off x="7911149" y="2924384"/>
            <a:ext cx="914400"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29FFA016-4928-4AB0-9E86-A4E9475582DA}"/>
              </a:ext>
            </a:extLst>
          </p:cNvPr>
          <p:cNvSpPr/>
          <p:nvPr/>
        </p:nvSpPr>
        <p:spPr>
          <a:xfrm flipV="1">
            <a:off x="6850555" y="4420998"/>
            <a:ext cx="1253210" cy="9892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776948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indoor, black, sitting&#10;&#10;Description automatically generated">
            <a:extLst>
              <a:ext uri="{FF2B5EF4-FFF2-40B4-BE49-F238E27FC236}">
                <a16:creationId xmlns:a16="http://schemas.microsoft.com/office/drawing/2014/main" id="{E1F0BCD1-4381-4C47-8506-BD29EE357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2" y="-1524000"/>
            <a:ext cx="12329317" cy="10939867"/>
          </a:xfrm>
          <a:prstGeom prst="rect">
            <a:avLst/>
          </a:prstGeom>
        </p:spPr>
      </p:pic>
      <p:sp>
        <p:nvSpPr>
          <p:cNvPr id="9" name="Rectangle 8">
            <a:extLst>
              <a:ext uri="{FF2B5EF4-FFF2-40B4-BE49-F238E27FC236}">
                <a16:creationId xmlns:a16="http://schemas.microsoft.com/office/drawing/2014/main" id="{E4477AA1-7626-4E7A-93C0-051556254D0C}"/>
              </a:ext>
            </a:extLst>
          </p:cNvPr>
          <p:cNvSpPr/>
          <p:nvPr/>
        </p:nvSpPr>
        <p:spPr>
          <a:xfrm>
            <a:off x="2" y="3657600"/>
            <a:ext cx="12161836" cy="3319168"/>
          </a:xfrm>
          <a:prstGeom prst="rect">
            <a:avLst/>
          </a:prstGeom>
          <a:solidFill>
            <a:srgbClr val="0F186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7" name="TextBox 6">
            <a:extLst>
              <a:ext uri="{FF2B5EF4-FFF2-40B4-BE49-F238E27FC236}">
                <a16:creationId xmlns:a16="http://schemas.microsoft.com/office/drawing/2014/main" id="{9F50B358-52B3-4BE8-AD4E-938B16B66835}"/>
              </a:ext>
            </a:extLst>
          </p:cNvPr>
          <p:cNvSpPr txBox="1"/>
          <p:nvPr/>
        </p:nvSpPr>
        <p:spPr>
          <a:xfrm>
            <a:off x="365047" y="4637304"/>
            <a:ext cx="2635065" cy="1074553"/>
          </a:xfrm>
          <a:prstGeom prst="rect">
            <a:avLst/>
          </a:prstGeom>
          <a:noFill/>
        </p:spPr>
        <p:txBody>
          <a:bodyPr wrap="square" rtlCol="0">
            <a:spAutoFit/>
          </a:bodyPr>
          <a:lstStyle/>
          <a:p>
            <a:pPr algn="ctr"/>
            <a:r>
              <a:rPr lang="en-US" sz="3192" dirty="0">
                <a:solidFill>
                  <a:schemeClr val="bg1"/>
                </a:solidFill>
                <a:latin typeface="Arial" panose="020B0604020202020204" pitchFamily="34" charset="0"/>
                <a:cs typeface="Arial" panose="020B0604020202020204" pitchFamily="34" charset="0"/>
              </a:rPr>
              <a:t>REVIEW QUESTION</a:t>
            </a:r>
          </a:p>
        </p:txBody>
      </p:sp>
      <p:sp>
        <p:nvSpPr>
          <p:cNvPr id="5" name="TextBox 4">
            <a:extLst>
              <a:ext uri="{FF2B5EF4-FFF2-40B4-BE49-F238E27FC236}">
                <a16:creationId xmlns:a16="http://schemas.microsoft.com/office/drawing/2014/main" id="{7628638B-345F-4489-9E1D-9D0EE9D4C2A3}"/>
              </a:ext>
            </a:extLst>
          </p:cNvPr>
          <p:cNvSpPr txBox="1"/>
          <p:nvPr/>
        </p:nvSpPr>
        <p:spPr>
          <a:xfrm>
            <a:off x="3445856" y="4890156"/>
            <a:ext cx="8107885" cy="599555"/>
          </a:xfrm>
          <a:prstGeom prst="rect">
            <a:avLst/>
          </a:prstGeom>
          <a:noFill/>
        </p:spPr>
        <p:txBody>
          <a:bodyPr wrap="square" lIns="486474" tIns="243237" rtlCol="0" anchor="ctr">
            <a:spAutoFit/>
          </a:bodyPr>
          <a:lstStyle/>
          <a:p>
            <a:pPr algn="ctr"/>
            <a:r>
              <a:rPr lang="en-US" sz="2000" dirty="0">
                <a:solidFill>
                  <a:schemeClr val="bg1"/>
                </a:solidFill>
                <a:latin typeface="Arial" panose="020B0604020202020204" pitchFamily="34" charset="0"/>
                <a:cs typeface="Arial" panose="020B0604020202020204" pitchFamily="34" charset="0"/>
              </a:rPr>
              <a:t>How many of the beneficial attributes of aluminum can you recall? </a:t>
            </a:r>
          </a:p>
        </p:txBody>
      </p:sp>
      <p:cxnSp>
        <p:nvCxnSpPr>
          <p:cNvPr id="11" name="Straight Connector 10">
            <a:extLst>
              <a:ext uri="{FF2B5EF4-FFF2-40B4-BE49-F238E27FC236}">
                <a16:creationId xmlns:a16="http://schemas.microsoft.com/office/drawing/2014/main" id="{60E8DEA2-6B4C-4CBD-A444-2686F27B11B3}"/>
              </a:ext>
            </a:extLst>
          </p:cNvPr>
          <p:cNvCxnSpPr/>
          <p:nvPr/>
        </p:nvCxnSpPr>
        <p:spPr>
          <a:xfrm>
            <a:off x="3445854" y="3858011"/>
            <a:ext cx="0" cy="2635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898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indoor, black, sitting&#10;&#10;Description automatically generated">
            <a:extLst>
              <a:ext uri="{FF2B5EF4-FFF2-40B4-BE49-F238E27FC236}">
                <a16:creationId xmlns:a16="http://schemas.microsoft.com/office/drawing/2014/main" id="{E1F0BCD1-4381-4C47-8506-BD29EE357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2" y="-1524000"/>
            <a:ext cx="12329317" cy="10939867"/>
          </a:xfrm>
          <a:prstGeom prst="rect">
            <a:avLst/>
          </a:prstGeom>
        </p:spPr>
      </p:pic>
      <p:sp>
        <p:nvSpPr>
          <p:cNvPr id="9" name="Rectangle 8">
            <a:extLst>
              <a:ext uri="{FF2B5EF4-FFF2-40B4-BE49-F238E27FC236}">
                <a16:creationId xmlns:a16="http://schemas.microsoft.com/office/drawing/2014/main" id="{E4477AA1-7626-4E7A-93C0-051556254D0C}"/>
              </a:ext>
            </a:extLst>
          </p:cNvPr>
          <p:cNvSpPr/>
          <p:nvPr/>
        </p:nvSpPr>
        <p:spPr>
          <a:xfrm>
            <a:off x="2" y="3657600"/>
            <a:ext cx="12161836" cy="3319168"/>
          </a:xfrm>
          <a:prstGeom prst="rect">
            <a:avLst/>
          </a:prstGeom>
          <a:solidFill>
            <a:srgbClr val="0F186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7" name="TextBox 6">
            <a:extLst>
              <a:ext uri="{FF2B5EF4-FFF2-40B4-BE49-F238E27FC236}">
                <a16:creationId xmlns:a16="http://schemas.microsoft.com/office/drawing/2014/main" id="{9F50B358-52B3-4BE8-AD4E-938B16B66835}"/>
              </a:ext>
            </a:extLst>
          </p:cNvPr>
          <p:cNvSpPr txBox="1"/>
          <p:nvPr/>
        </p:nvSpPr>
        <p:spPr>
          <a:xfrm>
            <a:off x="365047" y="4637304"/>
            <a:ext cx="2635065" cy="583558"/>
          </a:xfrm>
          <a:prstGeom prst="rect">
            <a:avLst/>
          </a:prstGeom>
          <a:noFill/>
        </p:spPr>
        <p:txBody>
          <a:bodyPr wrap="square" rtlCol="0">
            <a:spAutoFit/>
          </a:bodyPr>
          <a:lstStyle/>
          <a:p>
            <a:pPr algn="ctr"/>
            <a:r>
              <a:rPr lang="en-US" sz="3192" dirty="0">
                <a:solidFill>
                  <a:schemeClr val="bg1"/>
                </a:solidFill>
                <a:latin typeface="Arial" panose="020B0604020202020204" pitchFamily="34" charset="0"/>
                <a:cs typeface="Arial" panose="020B0604020202020204" pitchFamily="34" charset="0"/>
              </a:rPr>
              <a:t>ANSWER</a:t>
            </a:r>
          </a:p>
        </p:txBody>
      </p:sp>
      <p:sp>
        <p:nvSpPr>
          <p:cNvPr id="5" name="TextBox 4">
            <a:extLst>
              <a:ext uri="{FF2B5EF4-FFF2-40B4-BE49-F238E27FC236}">
                <a16:creationId xmlns:a16="http://schemas.microsoft.com/office/drawing/2014/main" id="{7628638B-345F-4489-9E1D-9D0EE9D4C2A3}"/>
              </a:ext>
            </a:extLst>
          </p:cNvPr>
          <p:cNvSpPr txBox="1"/>
          <p:nvPr/>
        </p:nvSpPr>
        <p:spPr>
          <a:xfrm>
            <a:off x="3445856" y="4397713"/>
            <a:ext cx="8107885" cy="1584440"/>
          </a:xfrm>
          <a:prstGeom prst="rect">
            <a:avLst/>
          </a:prstGeom>
          <a:noFill/>
        </p:spPr>
        <p:txBody>
          <a:bodyPr wrap="square" lIns="486474" tIns="243237" rtlCol="0" anchor="ctr">
            <a:spAutoFit/>
          </a:bodyPr>
          <a:lstStyle/>
          <a:p>
            <a:r>
              <a:rPr lang="en-CA" sz="2400" dirty="0">
                <a:solidFill>
                  <a:schemeClr val="bg1"/>
                </a:solidFill>
              </a:rPr>
              <a:t>A</a:t>
            </a:r>
            <a:r>
              <a:rPr lang="en-CA" sz="2000" dirty="0">
                <a:solidFill>
                  <a:schemeClr val="bg1"/>
                </a:solidFill>
                <a:latin typeface="Arial" panose="020B0604020202020204" pitchFamily="34" charset="0"/>
                <a:cs typeface="Arial" panose="020B0604020202020204" pitchFamily="34" charset="0"/>
              </a:rPr>
              <a:t>luminum is lightweight and strong, corrosion resistant, flexible,      reflective, impermeable, durable, non toxic, safe, non magnetic, a   thermal barrier and conductor, and electrically conductive. 		</a:t>
            </a:r>
            <a:endParaRPr lang="en-US" sz="2000" dirty="0">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0E8DEA2-6B4C-4CBD-A444-2686F27B11B3}"/>
              </a:ext>
            </a:extLst>
          </p:cNvPr>
          <p:cNvCxnSpPr/>
          <p:nvPr/>
        </p:nvCxnSpPr>
        <p:spPr>
          <a:xfrm>
            <a:off x="3445854" y="3858011"/>
            <a:ext cx="0" cy="2635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45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6BAE53-F3E8-4DA0-B3B6-71D0CB4AD8D6}"/>
              </a:ext>
            </a:extLst>
          </p:cNvPr>
          <p:cNvSpPr>
            <a:spLocks noGrp="1"/>
          </p:cNvSpPr>
          <p:nvPr>
            <p:ph sz="half" idx="1"/>
          </p:nvPr>
        </p:nvSpPr>
        <p:spPr/>
        <p:txBody>
          <a:bodyPr/>
          <a:lstStyle/>
          <a:p>
            <a:r>
              <a:rPr lang="en-US" dirty="0"/>
              <a:t>Getting To Know Today’s Aluminum Better</a:t>
            </a:r>
          </a:p>
          <a:p>
            <a:pPr>
              <a:defRPr/>
            </a:pPr>
            <a:r>
              <a:rPr lang="en-US" dirty="0"/>
              <a:t>				</a:t>
            </a:r>
          </a:p>
          <a:p>
            <a:pPr>
              <a:defRPr/>
            </a:pPr>
            <a:r>
              <a:rPr lang="en-US" dirty="0"/>
              <a:t>Window Performance Considerations</a:t>
            </a:r>
          </a:p>
          <a:p>
            <a:pPr>
              <a:defRPr/>
            </a:pPr>
            <a:r>
              <a:rPr lang="en-US" dirty="0"/>
              <a:t>				</a:t>
            </a:r>
          </a:p>
          <a:p>
            <a:pPr>
              <a:defRPr/>
            </a:pPr>
            <a:r>
              <a:rPr lang="en-US" dirty="0"/>
              <a:t>Window Performance Standards</a:t>
            </a:r>
          </a:p>
          <a:p>
            <a:pPr>
              <a:defRPr/>
            </a:pPr>
            <a:r>
              <a:rPr lang="en-US" dirty="0"/>
              <a:t>				</a:t>
            </a:r>
          </a:p>
          <a:p>
            <a:pPr>
              <a:defRPr/>
            </a:pPr>
            <a:r>
              <a:rPr lang="en-US" dirty="0"/>
              <a:t>Environmental Product Declarations (EPDs) and Green Building Certification</a:t>
            </a:r>
            <a:endParaRPr lang="en-CA" dirty="0"/>
          </a:p>
          <a:p>
            <a:pPr>
              <a:defRPr/>
            </a:pPr>
            <a:r>
              <a:rPr lang="en-US" dirty="0"/>
              <a:t>				</a:t>
            </a:r>
          </a:p>
          <a:p>
            <a:pPr>
              <a:defRPr/>
            </a:pPr>
            <a:r>
              <a:rPr lang="en-CA" dirty="0"/>
              <a:t>Case study: 1101 Connecticut Street, San Francisco</a:t>
            </a:r>
            <a:endParaRPr lang="en-US" dirty="0"/>
          </a:p>
          <a:p>
            <a:pPr>
              <a:defRPr/>
            </a:pPr>
            <a:r>
              <a:rPr lang="en-US" dirty="0"/>
              <a:t>				</a:t>
            </a:r>
          </a:p>
          <a:p>
            <a:pPr>
              <a:defRPr/>
            </a:pPr>
            <a:r>
              <a:rPr lang="en-US" dirty="0"/>
              <a:t>Summary and Resources</a:t>
            </a:r>
            <a:endParaRPr lang="en-CA" dirty="0"/>
          </a:p>
        </p:txBody>
      </p:sp>
      <p:sp>
        <p:nvSpPr>
          <p:cNvPr id="3" name="Title 2">
            <a:extLst>
              <a:ext uri="{FF2B5EF4-FFF2-40B4-BE49-F238E27FC236}">
                <a16:creationId xmlns:a16="http://schemas.microsoft.com/office/drawing/2014/main" id="{A6711BE0-F8CE-4223-8B4A-10412FC5E7CD}"/>
              </a:ext>
            </a:extLst>
          </p:cNvPr>
          <p:cNvSpPr>
            <a:spLocks noGrp="1"/>
          </p:cNvSpPr>
          <p:nvPr>
            <p:ph type="title"/>
          </p:nvPr>
        </p:nvSpPr>
        <p:spPr/>
        <p:txBody>
          <a:bodyPr/>
          <a:lstStyle/>
          <a:p>
            <a:r>
              <a:rPr lang="en-CA" dirty="0"/>
              <a:t>Contents</a:t>
            </a:r>
          </a:p>
        </p:txBody>
      </p:sp>
      <p:sp>
        <p:nvSpPr>
          <p:cNvPr id="5" name="Rectangle 4">
            <a:extLst>
              <a:ext uri="{FF2B5EF4-FFF2-40B4-BE49-F238E27FC236}">
                <a16:creationId xmlns:a16="http://schemas.microsoft.com/office/drawing/2014/main" id="{3E697458-5D8C-481A-9265-9FF46DC8C885}"/>
              </a:ext>
            </a:extLst>
          </p:cNvPr>
          <p:cNvSpPr/>
          <p:nvPr/>
        </p:nvSpPr>
        <p:spPr>
          <a:xfrm>
            <a:off x="608093" y="1574861"/>
            <a:ext cx="4634626" cy="268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sp>
        <p:nvSpPr>
          <p:cNvPr id="6" name="Rectangle 5">
            <a:extLst>
              <a:ext uri="{FF2B5EF4-FFF2-40B4-BE49-F238E27FC236}">
                <a16:creationId xmlns:a16="http://schemas.microsoft.com/office/drawing/2014/main" id="{E1E2EF8E-ADFB-4EB0-B8E3-B5799E0D9E37}"/>
              </a:ext>
            </a:extLst>
          </p:cNvPr>
          <p:cNvSpPr/>
          <p:nvPr/>
        </p:nvSpPr>
        <p:spPr>
          <a:xfrm>
            <a:off x="608013" y="3304310"/>
            <a:ext cx="4634701"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sp>
        <p:nvSpPr>
          <p:cNvPr id="7" name="Rectangle 6">
            <a:extLst>
              <a:ext uri="{FF2B5EF4-FFF2-40B4-BE49-F238E27FC236}">
                <a16:creationId xmlns:a16="http://schemas.microsoft.com/office/drawing/2014/main" id="{A3727217-2B8D-4DF2-8C46-53227A5509D2}"/>
              </a:ext>
            </a:extLst>
          </p:cNvPr>
          <p:cNvSpPr/>
          <p:nvPr/>
        </p:nvSpPr>
        <p:spPr>
          <a:xfrm>
            <a:off x="608092" y="3913910"/>
            <a:ext cx="463462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sp>
        <p:nvSpPr>
          <p:cNvPr id="8" name="Rectangle 7">
            <a:extLst>
              <a:ext uri="{FF2B5EF4-FFF2-40B4-BE49-F238E27FC236}">
                <a16:creationId xmlns:a16="http://schemas.microsoft.com/office/drawing/2014/main" id="{7EDFEDCA-571E-4E5B-91F9-F16415134552}"/>
              </a:ext>
            </a:extLst>
          </p:cNvPr>
          <p:cNvSpPr/>
          <p:nvPr/>
        </p:nvSpPr>
        <p:spPr>
          <a:xfrm>
            <a:off x="608093" y="4495800"/>
            <a:ext cx="463462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sp>
        <p:nvSpPr>
          <p:cNvPr id="9" name="Rectangle 8">
            <a:extLst>
              <a:ext uri="{FF2B5EF4-FFF2-40B4-BE49-F238E27FC236}">
                <a16:creationId xmlns:a16="http://schemas.microsoft.com/office/drawing/2014/main" id="{76ECD37D-15C5-484C-B8EF-AFCE0C9141F0}"/>
              </a:ext>
            </a:extLst>
          </p:cNvPr>
          <p:cNvSpPr/>
          <p:nvPr/>
        </p:nvSpPr>
        <p:spPr>
          <a:xfrm>
            <a:off x="608092" y="2161310"/>
            <a:ext cx="463462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sp>
        <p:nvSpPr>
          <p:cNvPr id="10" name="Rectangle 9">
            <a:extLst>
              <a:ext uri="{FF2B5EF4-FFF2-40B4-BE49-F238E27FC236}">
                <a16:creationId xmlns:a16="http://schemas.microsoft.com/office/drawing/2014/main" id="{37208789-D5D6-409B-83B4-E51DF235EA51}"/>
              </a:ext>
            </a:extLst>
          </p:cNvPr>
          <p:cNvSpPr/>
          <p:nvPr/>
        </p:nvSpPr>
        <p:spPr>
          <a:xfrm>
            <a:off x="608014" y="2743200"/>
            <a:ext cx="463470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pic>
        <p:nvPicPr>
          <p:cNvPr id="12" name="Picture 11" descr="A large white building&#10;&#10;Description automatically generated">
            <a:extLst>
              <a:ext uri="{FF2B5EF4-FFF2-40B4-BE49-F238E27FC236}">
                <a16:creationId xmlns:a16="http://schemas.microsoft.com/office/drawing/2014/main" id="{E2168415-30CE-4712-8858-444454428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72" y="1627910"/>
            <a:ext cx="3429000" cy="4572000"/>
          </a:xfrm>
          <a:prstGeom prst="rect">
            <a:avLst/>
          </a:prstGeom>
        </p:spPr>
      </p:pic>
    </p:spTree>
    <p:extLst>
      <p:ext uri="{BB962C8B-B14F-4D97-AF65-F5344CB8AC3E}">
        <p14:creationId xmlns:p14="http://schemas.microsoft.com/office/powerpoint/2010/main" val="1209206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ouse with trees in the background&#10;&#10;Description automatically generated">
            <a:extLst>
              <a:ext uri="{FF2B5EF4-FFF2-40B4-BE49-F238E27FC236}">
                <a16:creationId xmlns:a16="http://schemas.microsoft.com/office/drawing/2014/main" id="{E206B259-2475-440F-80B0-7D5359717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12161838" cy="8117364"/>
          </a:xfrm>
          <a:prstGeom prst="rect">
            <a:avLst/>
          </a:prstGeom>
        </p:spPr>
      </p:pic>
      <p:sp>
        <p:nvSpPr>
          <p:cNvPr id="2" name="Title 1">
            <a:extLst>
              <a:ext uri="{FF2B5EF4-FFF2-40B4-BE49-F238E27FC236}">
                <a16:creationId xmlns:a16="http://schemas.microsoft.com/office/drawing/2014/main" id="{C8A07EF9-5782-4572-BE87-6FCC1C15A9CC}"/>
              </a:ext>
            </a:extLst>
          </p:cNvPr>
          <p:cNvSpPr>
            <a:spLocks noGrp="1"/>
          </p:cNvSpPr>
          <p:nvPr>
            <p:ph type="title"/>
          </p:nvPr>
        </p:nvSpPr>
        <p:spPr/>
        <p:txBody>
          <a:bodyPr/>
          <a:lstStyle/>
          <a:p>
            <a:br>
              <a:rPr lang="en-US" dirty="0"/>
            </a:br>
            <a:r>
              <a:rPr lang="en-US" dirty="0">
                <a:solidFill>
                  <a:schemeClr val="bg1"/>
                </a:solidFill>
              </a:rPr>
              <a:t>Environmental Product Declarations (EPDs) </a:t>
            </a:r>
            <a:br>
              <a:rPr lang="en-US" dirty="0">
                <a:solidFill>
                  <a:schemeClr val="bg1"/>
                </a:solidFill>
              </a:rPr>
            </a:br>
            <a:r>
              <a:rPr lang="en-US" dirty="0">
                <a:solidFill>
                  <a:schemeClr val="bg1"/>
                </a:solidFill>
              </a:rPr>
              <a:t>and Green Building Certification</a:t>
            </a:r>
            <a:br>
              <a:rPr lang="en-CA" dirty="0">
                <a:solidFill>
                  <a:schemeClr val="bg1"/>
                </a:solidFill>
              </a:rPr>
            </a:br>
            <a:endParaRPr lang="en-CA" dirty="0">
              <a:solidFill>
                <a:schemeClr val="bg1"/>
              </a:solidFill>
            </a:endParaRPr>
          </a:p>
        </p:txBody>
      </p:sp>
      <p:sp>
        <p:nvSpPr>
          <p:cNvPr id="6" name="Content Placeholder 5">
            <a:extLst>
              <a:ext uri="{FF2B5EF4-FFF2-40B4-BE49-F238E27FC236}">
                <a16:creationId xmlns:a16="http://schemas.microsoft.com/office/drawing/2014/main" id="{AA440B33-813E-4D82-9669-363C31008D84}"/>
              </a:ext>
            </a:extLst>
          </p:cNvPr>
          <p:cNvSpPr>
            <a:spLocks noGrp="1"/>
          </p:cNvSpPr>
          <p:nvPr>
            <p:ph sz="half" idx="1"/>
          </p:nvPr>
        </p:nvSpPr>
        <p:spPr/>
        <p:txBody>
          <a:bodyPr/>
          <a:lstStyle/>
          <a:p>
            <a:endParaRPr lang="en-CA" dirty="0"/>
          </a:p>
        </p:txBody>
      </p:sp>
    </p:spTree>
    <p:extLst>
      <p:ext uri="{BB962C8B-B14F-4D97-AF65-F5344CB8AC3E}">
        <p14:creationId xmlns:p14="http://schemas.microsoft.com/office/powerpoint/2010/main" val="1108086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US" sz="2800" dirty="0">
                <a:solidFill>
                  <a:schemeClr val="bg1"/>
                </a:solidFill>
              </a:rPr>
              <a:t>Environmental Product Declarations (EPDs) </a:t>
            </a:r>
            <a:br>
              <a:rPr lang="en-US" sz="2800" dirty="0">
                <a:solidFill>
                  <a:schemeClr val="bg1"/>
                </a:solidFill>
              </a:rPr>
            </a:br>
            <a:r>
              <a:rPr lang="en-US" sz="2800" dirty="0">
                <a:solidFill>
                  <a:schemeClr val="tx1">
                    <a:lumMod val="50000"/>
                    <a:lumOff val="50000"/>
                  </a:schemeClr>
                </a:solidFill>
              </a:rPr>
              <a:t>EPDs and Green Building Certification</a:t>
            </a:r>
            <a:br>
              <a:rPr lang="en-CA" sz="2800" dirty="0">
                <a:solidFill>
                  <a:schemeClr val="tx1">
                    <a:lumMod val="50000"/>
                    <a:lumOff val="50000"/>
                  </a:schemeClr>
                </a:solidFill>
              </a:rPr>
            </a:br>
            <a:endParaRPr lang="en-CA" sz="28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6965971" y="1600200"/>
            <a:ext cx="4601188" cy="4572000"/>
          </a:xfrm>
        </p:spPr>
        <p:txBody>
          <a:bodyPr lIns="274320" rIns="91440"/>
          <a:lstStyle/>
          <a:p>
            <a:r>
              <a:rPr lang="en-CA" sz="1600" dirty="0"/>
              <a:t>An EPD is an independently verified and registered document that communicates transparent information about the life cycle environmental impacts of a product. In 2016 the AEC (Aluminum Extrusion Council) released two EPDs for aluminum extrusions; one for basic extrusions and one for thermally improved ones. They can be accessed </a:t>
            </a:r>
            <a:r>
              <a:rPr lang="en-CA" sz="1600" u="sng" dirty="0">
                <a:hlinkClick r:id="rId2"/>
              </a:rPr>
              <a:t>here</a:t>
            </a:r>
            <a:r>
              <a:rPr lang="en-CA" sz="1600" dirty="0"/>
              <a:t>. These are comprehensive documents which cover all aspects of aluminum extrusion production.</a:t>
            </a:r>
          </a:p>
          <a:p>
            <a:endParaRPr lang="en-CA" sz="1600" dirty="0"/>
          </a:p>
          <a:p>
            <a:r>
              <a:rPr lang="en-CA" sz="1600" dirty="0"/>
              <a:t>EPDs are </a:t>
            </a:r>
            <a:r>
              <a:rPr lang="en-CA" sz="1600" dirty="0" err="1"/>
              <a:t>preceeded</a:t>
            </a:r>
            <a:r>
              <a:rPr lang="en-CA" sz="1600" dirty="0"/>
              <a:t> by LCAs whose basic findings were outlined earlier.</a:t>
            </a:r>
            <a:endParaRPr lang="en-CA" dirty="0"/>
          </a:p>
          <a:p>
            <a:endParaRPr lang="en-CA" dirty="0"/>
          </a:p>
        </p:txBody>
      </p:sp>
      <p:pic>
        <p:nvPicPr>
          <p:cNvPr id="5" name="Picture 4" descr="A screenshot of a cell phone&#10;&#10;Description automatically generated">
            <a:extLst>
              <a:ext uri="{FF2B5EF4-FFF2-40B4-BE49-F238E27FC236}">
                <a16:creationId xmlns:a16="http://schemas.microsoft.com/office/drawing/2014/main" id="{B4417647-5020-42AD-BE9E-5F7E303C5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13" y="1628504"/>
            <a:ext cx="6370658" cy="3934096"/>
          </a:xfrm>
          <a:prstGeom prst="rect">
            <a:avLst/>
          </a:prstGeom>
        </p:spPr>
      </p:pic>
    </p:spTree>
    <p:extLst>
      <p:ext uri="{BB962C8B-B14F-4D97-AF65-F5344CB8AC3E}">
        <p14:creationId xmlns:p14="http://schemas.microsoft.com/office/powerpoint/2010/main" val="2074656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US" sz="2800">
                <a:solidFill>
                  <a:schemeClr val="tx1">
                    <a:lumMod val="50000"/>
                    <a:lumOff val="50000"/>
                  </a:schemeClr>
                </a:solidFill>
              </a:rPr>
              <a:t>Green Building Certification</a:t>
            </a:r>
            <a:endParaRPr lang="en-CA" sz="28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4018439" y="1600200"/>
            <a:ext cx="7548720" cy="4572000"/>
          </a:xfrm>
        </p:spPr>
        <p:txBody>
          <a:bodyPr lIns="274320" rIns="91440"/>
          <a:lstStyle/>
          <a:p>
            <a:r>
              <a:rPr lang="en-CA" sz="1600" dirty="0"/>
              <a:t>Aluminum fenestration systems can contribute to green building certification and third-party rating programs in a number of areas, including: energy-efficiency, material sustainability, and indoor environmental quality. The use of aluminum extrusions allows architects to meet the challenges of sustainable design and provides many benefits to the “whole building design” concept.  </a:t>
            </a:r>
          </a:p>
          <a:p>
            <a:endParaRPr lang="en-CA" sz="1600" dirty="0"/>
          </a:p>
          <a:p>
            <a:r>
              <a:rPr lang="en-CA" sz="1600" dirty="0"/>
              <a:t>Aluminum-framed products meet thermal performance requirements with increased use of thermal barriers, low-E glass, and triple glazing. Aluminum windows help satisfy daylighting requirements, aluminum sunshades (image) help meet shading requirements, and aluminum products contribute to the sustainable material requirements.</a:t>
            </a:r>
          </a:p>
          <a:p>
            <a:endParaRPr lang="en-CA" dirty="0"/>
          </a:p>
        </p:txBody>
      </p:sp>
      <p:pic>
        <p:nvPicPr>
          <p:cNvPr id="6" name="Picture 5" descr="A picture containing organ&#10;&#10;Description automatically generated">
            <a:extLst>
              <a:ext uri="{FF2B5EF4-FFF2-40B4-BE49-F238E27FC236}">
                <a16:creationId xmlns:a16="http://schemas.microsoft.com/office/drawing/2014/main" id="{74BFCA4A-E5F4-468C-ADAF-4FC89C871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439" y="1600200"/>
            <a:ext cx="3429000" cy="4572000"/>
          </a:xfrm>
          <a:prstGeom prst="rect">
            <a:avLst/>
          </a:prstGeom>
        </p:spPr>
      </p:pic>
      <p:sp>
        <p:nvSpPr>
          <p:cNvPr id="7" name="TextBox 6">
            <a:extLst>
              <a:ext uri="{FF2B5EF4-FFF2-40B4-BE49-F238E27FC236}">
                <a16:creationId xmlns:a16="http://schemas.microsoft.com/office/drawing/2014/main" id="{DBA68F16-DC5E-4CA8-ABD1-8A6F96DADDC6}"/>
              </a:ext>
            </a:extLst>
          </p:cNvPr>
          <p:cNvSpPr txBox="1"/>
          <p:nvPr/>
        </p:nvSpPr>
        <p:spPr>
          <a:xfrm>
            <a:off x="4150979" y="5600407"/>
            <a:ext cx="5824480" cy="569387"/>
          </a:xfrm>
          <a:prstGeom prst="rect">
            <a:avLst/>
          </a:prstGeom>
          <a:noFill/>
        </p:spPr>
        <p:txBody>
          <a:bodyPr wrap="none" rtlCol="0">
            <a:spAutoFit/>
          </a:bodyPr>
          <a:lstStyle/>
          <a:p>
            <a:r>
              <a:rPr lang="en-CA" sz="1200" dirty="0">
                <a:latin typeface="Arial" panose="020B0604020202020204" pitchFamily="34" charset="0"/>
                <a:cs typeface="Arial" panose="020B0604020202020204" pitchFamily="34" charset="0"/>
              </a:rPr>
              <a:t>Photo courtesy of </a:t>
            </a:r>
            <a:r>
              <a:rPr lang="en-US" sz="1200" dirty="0" err="1">
                <a:hlinkClick r:id="rId3"/>
              </a:rPr>
              <a:t>vmwp</a:t>
            </a:r>
            <a:r>
              <a:rPr lang="en-US" sz="1200" dirty="0">
                <a:hlinkClick r:id="rId3"/>
              </a:rPr>
              <a:t> architects and </a:t>
            </a:r>
            <a:r>
              <a:rPr lang="en-US" sz="1200" dirty="0" err="1">
                <a:hlinkClick r:id="rId3"/>
              </a:rPr>
              <a:t>urbam</a:t>
            </a:r>
            <a:r>
              <a:rPr lang="en-US" sz="1200" dirty="0">
                <a:hlinkClick r:id="rId3"/>
              </a:rPr>
              <a:t> </a:t>
            </a:r>
            <a:r>
              <a:rPr lang="en-US" sz="1200" dirty="0" err="1">
                <a:hlinkClick r:id="rId3"/>
              </a:rPr>
              <a:t>desgners</a:t>
            </a:r>
            <a:r>
              <a:rPr lang="en-US" sz="1200" dirty="0">
                <a:hlinkClick r:id="rId3"/>
              </a:rPr>
              <a:t> </a:t>
            </a:r>
            <a:r>
              <a:rPr lang="en-CA" sz="1200" dirty="0">
                <a:latin typeface="Arial" panose="020B0604020202020204" pitchFamily="34" charset="0"/>
                <a:cs typeface="Arial" panose="020B0604020202020204" pitchFamily="34" charset="0"/>
              </a:rPr>
              <a:t>and </a:t>
            </a:r>
            <a:r>
              <a:rPr lang="en-US" sz="1200" dirty="0" err="1">
                <a:latin typeface="Arial" panose="020B0604020202020204" pitchFamily="34" charset="0"/>
                <a:cs typeface="Arial" panose="020B0604020202020204" pitchFamily="34" charset="0"/>
                <a:hlinkClick r:id="rId4"/>
              </a:rPr>
              <a:t>keith</a:t>
            </a:r>
            <a:r>
              <a:rPr lang="en-US" sz="1200" dirty="0">
                <a:latin typeface="Arial" panose="020B0604020202020204" pitchFamily="34" charset="0"/>
                <a:cs typeface="Arial" panose="020B0604020202020204" pitchFamily="34" charset="0"/>
                <a:hlinkClick r:id="rId4"/>
              </a:rPr>
              <a:t> baker photography</a:t>
            </a:r>
            <a:endParaRPr lang="en-CA" sz="1200"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1465510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6400958" cy="4572000"/>
          </a:xfrm>
        </p:spPr>
        <p:txBody>
          <a:bodyPr rIns="548640"/>
          <a:lstStyle/>
          <a:p>
            <a:r>
              <a:rPr lang="en-CA" sz="1600" dirty="0"/>
              <a:t>The LEED (Leadership in Energy and Environmental Design) green building certification program, developed by the USGBC (US Green Building Council) is considered the national benchmark for the design, construction, and operation of high performance green buildings.</a:t>
            </a:r>
          </a:p>
          <a:p>
            <a:endParaRPr lang="en-CA" sz="1600" dirty="0"/>
          </a:p>
          <a:p>
            <a:r>
              <a:rPr lang="en-CA" sz="1600" dirty="0"/>
              <a:t>LEED credit requirements cover the performance of materials as a whole and do not assess the performance of individual products or brands. Specific products or materials can only contribute toward earning LEED certification points; they cannot earn points individually themselves.</a:t>
            </a:r>
          </a:p>
          <a:p>
            <a:endParaRPr lang="en-CA" sz="1600" dirty="0"/>
          </a:p>
          <a:p>
            <a:r>
              <a:rPr lang="en-CA" sz="1600" dirty="0"/>
              <a:t>It is important to remember that green building codes and programs now look at the overall interior environmental quality (IEQ) of a building in addition to energy efficiency and other issues; this includes the benefits of daylighting and views to building occupants.</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The LEED Program</a:t>
            </a:r>
          </a:p>
        </p:txBody>
      </p:sp>
      <p:pic>
        <p:nvPicPr>
          <p:cNvPr id="4" name="Picture 3">
            <a:extLst>
              <a:ext uri="{FF2B5EF4-FFF2-40B4-BE49-F238E27FC236}">
                <a16:creationId xmlns:a16="http://schemas.microsoft.com/office/drawing/2014/main" id="{6697A319-5C79-4870-9EBE-ACC6862A3997}"/>
              </a:ext>
            </a:extLst>
          </p:cNvPr>
          <p:cNvPicPr>
            <a:picLocks noChangeAspect="1"/>
          </p:cNvPicPr>
          <p:nvPr/>
        </p:nvPicPr>
        <p:blipFill>
          <a:blip r:embed="rId2"/>
          <a:stretch>
            <a:fillRect/>
          </a:stretch>
        </p:blipFill>
        <p:spPr>
          <a:xfrm>
            <a:off x="7757319" y="1666890"/>
            <a:ext cx="2978259" cy="1381110"/>
          </a:xfrm>
          <a:prstGeom prst="rect">
            <a:avLst/>
          </a:prstGeom>
        </p:spPr>
      </p:pic>
      <p:pic>
        <p:nvPicPr>
          <p:cNvPr id="5" name="Picture 4">
            <a:extLst>
              <a:ext uri="{FF2B5EF4-FFF2-40B4-BE49-F238E27FC236}">
                <a16:creationId xmlns:a16="http://schemas.microsoft.com/office/drawing/2014/main" id="{FFC5452C-4BD7-4B97-85AB-6857DCBC55A8}"/>
              </a:ext>
            </a:extLst>
          </p:cNvPr>
          <p:cNvPicPr>
            <a:picLocks noChangeAspect="1"/>
          </p:cNvPicPr>
          <p:nvPr/>
        </p:nvPicPr>
        <p:blipFill>
          <a:blip r:embed="rId3"/>
          <a:stretch>
            <a:fillRect/>
          </a:stretch>
        </p:blipFill>
        <p:spPr>
          <a:xfrm>
            <a:off x="8211642" y="4022427"/>
            <a:ext cx="2219136" cy="2103302"/>
          </a:xfrm>
          <a:prstGeom prst="rect">
            <a:avLst/>
          </a:prstGeom>
        </p:spPr>
      </p:pic>
    </p:spTree>
    <p:extLst>
      <p:ext uri="{BB962C8B-B14F-4D97-AF65-F5344CB8AC3E}">
        <p14:creationId xmlns:p14="http://schemas.microsoft.com/office/powerpoint/2010/main" val="675597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3753" cy="4572000"/>
          </a:xfrm>
        </p:spPr>
        <p:txBody>
          <a:bodyPr rIns="548640"/>
          <a:lstStyle/>
          <a:p>
            <a:r>
              <a:rPr lang="en-US" sz="1600" dirty="0">
                <a:latin typeface="Helvetica" panose="020B0604020202020204" pitchFamily="34" charset="0"/>
              </a:rPr>
              <a:t>One applicable example credit is Materials &amp; Resources Building Product Disclosure and Optimization which contains </a:t>
            </a:r>
            <a:r>
              <a:rPr lang="en-CA" sz="1600" dirty="0">
                <a:latin typeface="Helvetica" panose="020B0604020202020204" pitchFamily="34" charset="0"/>
              </a:rPr>
              <a:t>:</a:t>
            </a:r>
          </a:p>
          <a:p>
            <a:endParaRPr lang="en-CA" sz="1600" dirty="0">
              <a:latin typeface="Helvetica" panose="020B0604020202020204" pitchFamily="34" charset="0"/>
            </a:endParaRPr>
          </a:p>
          <a:p>
            <a:pPr marL="285750" indent="-285750">
              <a:buFont typeface="Arial" panose="020B0604020202020204" pitchFamily="34" charset="0"/>
              <a:buChar char="•"/>
            </a:pPr>
            <a:r>
              <a:rPr lang="en-CA" sz="1600" dirty="0">
                <a:latin typeface="Helvetica" panose="020B0604020202020204" pitchFamily="34" charset="0"/>
              </a:rPr>
              <a:t>* </a:t>
            </a:r>
            <a:r>
              <a:rPr lang="en-CA" sz="1600" b="1" dirty="0">
                <a:latin typeface="Helvetica" panose="020B0604020202020204" pitchFamily="34" charset="0"/>
              </a:rPr>
              <a:t>Environmental Product Declarations </a:t>
            </a:r>
            <a:r>
              <a:rPr lang="en-CA" sz="1600" dirty="0">
                <a:latin typeface="Helvetica" panose="020B0604020202020204" pitchFamily="34" charset="0"/>
              </a:rPr>
              <a:t>(possible 2 points)</a:t>
            </a:r>
          </a:p>
          <a:p>
            <a:pPr marL="285750" indent="-285750">
              <a:buFont typeface="Arial" panose="020B0604020202020204" pitchFamily="34" charset="0"/>
              <a:buChar char="•"/>
            </a:pPr>
            <a:endParaRPr lang="en-US" sz="1600" b="1" dirty="0">
              <a:latin typeface="Helvetica" panose="020B0604020202020204" pitchFamily="34" charset="0"/>
            </a:endParaRPr>
          </a:p>
          <a:p>
            <a:pPr marL="285750" indent="-285750">
              <a:buFont typeface="Arial" panose="020B0604020202020204" pitchFamily="34" charset="0"/>
              <a:buChar char="•"/>
            </a:pPr>
            <a:r>
              <a:rPr lang="en-US" sz="1600" b="1" dirty="0">
                <a:latin typeface="Helvetica" panose="020B0604020202020204" pitchFamily="34" charset="0"/>
              </a:rPr>
              <a:t>Sourcing of Raw Materials </a:t>
            </a:r>
            <a:r>
              <a:rPr lang="en-US" sz="1600" dirty="0">
                <a:latin typeface="Helvetica" panose="020B0604020202020204" pitchFamily="34" charset="0"/>
              </a:rPr>
              <a:t>(possible 2 points) The intent of this credit is:</a:t>
            </a:r>
            <a:r>
              <a:rPr lang="en-US" dirty="0"/>
              <a:t> </a:t>
            </a:r>
            <a:r>
              <a:rPr lang="en-US" sz="1400" i="1" dirty="0"/>
              <a:t>To encourage the use of products and   materials for which life cycle information is available and that have environmentally, economically, and socially preferable life cycle impacts. To reward project teams for selecting products verified to have been extracted or sourced in a responsible manner.</a:t>
            </a:r>
            <a:r>
              <a:rPr lang="en-US" sz="1600" dirty="0">
                <a:latin typeface="Helvetica" panose="020B0604020202020204" pitchFamily="34" charset="0"/>
              </a:rPr>
              <a:t> </a:t>
            </a:r>
            <a:endParaRPr lang="en-CA" sz="1600" dirty="0">
              <a:latin typeface="Helvetica" panose="020B0604020202020204" pitchFamily="34" charset="0"/>
            </a:endParaRPr>
          </a:p>
          <a:p>
            <a:pPr marL="285750" indent="-285750">
              <a:buFont typeface="Arial" panose="020B0604020202020204" pitchFamily="34" charset="0"/>
              <a:buChar char="•"/>
            </a:pPr>
            <a:endParaRPr lang="en-CA" sz="1600" b="1" dirty="0">
              <a:latin typeface="Helvetica" panose="020B0604020202020204" pitchFamily="34" charset="0"/>
            </a:endParaRPr>
          </a:p>
          <a:p>
            <a:pPr marL="285750" indent="-285750">
              <a:buFont typeface="Arial" panose="020B0604020202020204" pitchFamily="34" charset="0"/>
              <a:buChar char="•"/>
            </a:pPr>
            <a:r>
              <a:rPr lang="en-CA" sz="1600" b="1" dirty="0">
                <a:latin typeface="Helvetica" panose="020B0604020202020204" pitchFamily="34" charset="0"/>
              </a:rPr>
              <a:t>Material Ingredients </a:t>
            </a:r>
            <a:r>
              <a:rPr lang="en-CA" sz="1600" dirty="0">
                <a:latin typeface="Helvetica" panose="020B0604020202020204" pitchFamily="34" charset="0"/>
              </a:rPr>
              <a:t>(possible 2 points) The intent here is: </a:t>
            </a:r>
            <a:r>
              <a:rPr lang="en-US" sz="1400" i="1" dirty="0"/>
              <a:t>To encourage the use of products and materials for which life-cycle information is available and that have environmentally, economically, and socially preferable life-cycle impacts. To reward project teams for selecting products for which the chemical ingredients in the product are inventoried using an accepted methodology and for selecting products verified to minimize the use and generation of harmful substances. To reward raw material manufacturers who produce products verified to have improved life-cycle impacts. </a:t>
            </a:r>
          </a:p>
          <a:p>
            <a:pPr marL="285750" indent="-285750">
              <a:buFont typeface="Arial" panose="020B0604020202020204" pitchFamily="34" charset="0"/>
              <a:buChar char="•"/>
            </a:pPr>
            <a:endParaRPr lang="en-US" sz="1400" i="1" dirty="0">
              <a:latin typeface="Helvetica" panose="020B0604020202020204" pitchFamily="34" charset="0"/>
            </a:endParaRPr>
          </a:p>
          <a:p>
            <a:r>
              <a:rPr lang="en-US" sz="1600" dirty="0"/>
              <a:t>It is easy to see how the positive attributes of aluminum windows can contribute to credits in these categories</a:t>
            </a:r>
            <a:r>
              <a:rPr lang="en-US" sz="1400" dirty="0">
                <a:latin typeface="Helvetica" panose="020B0604020202020204" pitchFamily="34" charset="0"/>
              </a:rPr>
              <a:t>.</a:t>
            </a:r>
            <a:endParaRPr lang="en-CA" sz="1400" dirty="0">
              <a:latin typeface="Helvetica" panose="020B0604020202020204" pitchFamily="34" charset="0"/>
            </a:endParaRPr>
          </a:p>
          <a:p>
            <a:r>
              <a:rPr lang="en-CA" sz="1600" dirty="0"/>
              <a:t>*The method of achieving this credit is outlined on the following slides. </a:t>
            </a:r>
          </a:p>
          <a:p>
            <a:r>
              <a:rPr lang="en-CA" sz="1600" dirty="0"/>
              <a:t>.</a:t>
            </a:r>
          </a:p>
          <a:p>
            <a:r>
              <a:rPr lang="en-CA" dirty="0"/>
              <a:t> </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LEED Credits</a:t>
            </a:r>
          </a:p>
        </p:txBody>
      </p:sp>
    </p:spTree>
    <p:extLst>
      <p:ext uri="{BB962C8B-B14F-4D97-AF65-F5344CB8AC3E}">
        <p14:creationId xmlns:p14="http://schemas.microsoft.com/office/powerpoint/2010/main" val="3193747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3753" cy="4572000"/>
          </a:xfrm>
        </p:spPr>
        <p:txBody>
          <a:bodyPr rIns="548640"/>
          <a:lstStyle/>
          <a:p>
            <a:r>
              <a:rPr lang="en-CA" sz="1600" dirty="0"/>
              <a:t>The intent of this credit is: </a:t>
            </a:r>
            <a:r>
              <a:rPr lang="en-US" sz="1400" i="1" dirty="0"/>
              <a:t>To encourage the use of products and materials for which life-cycle information is available and that have environmentally, economically, and socially preferable life-cycle impacts. To reward project teams for selecting products from manufacturers who have verified improved environmental life-cycle impacts</a:t>
            </a:r>
            <a:r>
              <a:rPr lang="en-US" sz="1400" dirty="0"/>
              <a:t>.</a:t>
            </a:r>
            <a:r>
              <a:rPr lang="en-US" sz="1400" i="1" dirty="0"/>
              <a:t> </a:t>
            </a:r>
            <a:endParaRPr lang="en-US" dirty="0"/>
          </a:p>
          <a:p>
            <a:endParaRPr lang="en-US" sz="1600" dirty="0"/>
          </a:p>
          <a:p>
            <a:r>
              <a:rPr lang="en-US" sz="1600" dirty="0"/>
              <a:t>The requirements for this credit are:</a:t>
            </a:r>
          </a:p>
          <a:p>
            <a:endParaRPr lang="en-US" sz="1600" dirty="0"/>
          </a:p>
          <a:p>
            <a:r>
              <a:rPr lang="fr-FR" sz="1600" b="1" dirty="0"/>
              <a:t>Option 1. </a:t>
            </a:r>
            <a:r>
              <a:rPr lang="fr-FR" sz="1600" b="1" dirty="0" err="1"/>
              <a:t>Environmental</a:t>
            </a:r>
            <a:r>
              <a:rPr lang="fr-FR" sz="1600" b="1" dirty="0"/>
              <a:t> Product </a:t>
            </a:r>
            <a:r>
              <a:rPr lang="fr-FR" sz="1600" b="1" dirty="0" err="1"/>
              <a:t>Declaration</a:t>
            </a:r>
            <a:r>
              <a:rPr lang="fr-FR" sz="1600" b="1" dirty="0"/>
              <a:t> (EPD) (1 point) </a:t>
            </a:r>
            <a:endParaRPr lang="fr-FR" sz="1600" dirty="0"/>
          </a:p>
          <a:p>
            <a:r>
              <a:rPr lang="en-US" sz="1600" dirty="0"/>
              <a:t>Use at least 20 different permanently installed products sourced from at least five different manufacturers that meet one of the disclosure criteria below. (10 different permanently installed products from three different manufacturers for CS and Warehouses &amp; Distribution Centers). </a:t>
            </a:r>
          </a:p>
          <a:p>
            <a:pPr marL="285750" indent="-285750">
              <a:buFont typeface="Arial" panose="020B0604020202020204" pitchFamily="34" charset="0"/>
              <a:buChar char="•"/>
            </a:pPr>
            <a:r>
              <a:rPr lang="en-US" sz="1600" dirty="0"/>
              <a:t>LCAs and EPDs </a:t>
            </a:r>
          </a:p>
          <a:p>
            <a:pPr marL="285750" indent="-285750">
              <a:buFont typeface="Arial" panose="020B0604020202020204" pitchFamily="34" charset="0"/>
              <a:buChar char="•"/>
            </a:pPr>
            <a:r>
              <a:rPr lang="en-US" sz="1600" dirty="0"/>
              <a:t>Products with a publicly available, critically reviewed LCA conforming to ISO 14044 that have at least a cradle to gate scope are valued as one whole product for the purposes of credit achievement calculation. </a:t>
            </a:r>
          </a:p>
          <a:p>
            <a:pPr marL="285750" indent="-285750">
              <a:buFont typeface="Arial" panose="020B0604020202020204" pitchFamily="34" charset="0"/>
              <a:buChar char="•"/>
            </a:pPr>
            <a:r>
              <a:rPr lang="en-US" sz="1600" dirty="0"/>
              <a:t>Product-specific Type III EPD -- Internally Reviewed. Products with an internally critically reviewed LCA in accordance with ISO 14071. Products with product-specific internal EPDs which conform to ISO 14025, and EN 15804 or ISO 21930 and have at least a cradle to gate scope are valued as one whole product for the purposes of credit achievement calculation.                              				continued  ……                                           											</a:t>
            </a:r>
            <a:endParaRPr lang="en-US" sz="2000" dirty="0"/>
          </a:p>
          <a:p>
            <a:endParaRPr lang="en-US" sz="1600"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US" sz="2800" dirty="0">
                <a:latin typeface="Helvetica" panose="020B0604020202020204" pitchFamily="34" charset="0"/>
              </a:rPr>
              <a:t>Achieving the Environmental Product Disclosure Credit</a:t>
            </a:r>
            <a:endParaRPr lang="en-CA" sz="2800" dirty="0"/>
          </a:p>
        </p:txBody>
      </p:sp>
    </p:spTree>
    <p:extLst>
      <p:ext uri="{BB962C8B-B14F-4D97-AF65-F5344CB8AC3E}">
        <p14:creationId xmlns:p14="http://schemas.microsoft.com/office/powerpoint/2010/main" val="2755125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3753" cy="4572000"/>
          </a:xfrm>
        </p:spPr>
        <p:txBody>
          <a:bodyPr rIns="548640"/>
          <a:lstStyle/>
          <a:p>
            <a:pPr marL="285750" indent="-285750">
              <a:buFont typeface="Arial" panose="020B0604020202020204" pitchFamily="34" charset="0"/>
              <a:buChar char="•"/>
            </a:pPr>
            <a:r>
              <a:rPr lang="en-US" sz="1600" dirty="0"/>
              <a:t>Industry-wide Type III EPD -- Products with third-party certification (Type III), including external verification in which the manufacturer is explicitly recognized as a participant by the program operator. Products with industry-wide EPDs, which conform to ISO 14025, and EN 15804 or ISO 21930 and have at least a cradle to gate scope are valued as one whole product for the purposes of credit achievement calculation.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EPDs which conform to ISO 14025 and EN 15804 or ISO 21930 and have at least a cradle to gate scope.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.Product-specific Type III EPD -- Products with third-party certification (Type III), including external verification and external critical review in which the manufacturer is explicitly recognized as the participant by the program operator are valued as 1.5 products for the purposes of credit achievement calculation.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USGBC approved program – Products that comply with other USGBC approved environmental product declaration frameworks. </a:t>
            </a:r>
          </a:p>
          <a:p>
            <a:r>
              <a:rPr lang="en-US" sz="1600" dirty="0"/>
              <a:t>The credit also outlines another option which uses LCAs. </a:t>
            </a:r>
            <a:r>
              <a:rPr lang="en-CA" sz="1600" dirty="0"/>
              <a:t>As noted on previous slides the industry has </a:t>
            </a:r>
            <a:r>
              <a:rPr lang="en-CA" sz="1600" dirty="0" err="1"/>
              <a:t>conductedboth</a:t>
            </a:r>
            <a:r>
              <a:rPr lang="en-CA" sz="1600" dirty="0"/>
              <a:t>  LCAs and EPDs.</a:t>
            </a:r>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US" sz="2800">
                <a:latin typeface="Helvetica" panose="020B0604020202020204" pitchFamily="34" charset="0"/>
              </a:rPr>
              <a:t>Environmental Product Disclosures</a:t>
            </a:r>
            <a:endParaRPr lang="en-CA" sz="2800" dirty="0"/>
          </a:p>
        </p:txBody>
      </p:sp>
      <p:sp>
        <p:nvSpPr>
          <p:cNvPr id="7" name="AutoShape 48">
            <a:extLst>
              <a:ext uri="{FF2B5EF4-FFF2-40B4-BE49-F238E27FC236}">
                <a16:creationId xmlns:a16="http://schemas.microsoft.com/office/drawing/2014/main" id="{7B0D23E3-D87F-46AE-8BB2-12D910FD0FA6}"/>
              </a:ext>
            </a:extLst>
          </p:cNvPr>
          <p:cNvSpPr>
            <a:spLocks noChangeArrowheads="1"/>
          </p:cNvSpPr>
          <p:nvPr/>
        </p:nvSpPr>
        <p:spPr bwMode="auto">
          <a:xfrm>
            <a:off x="595313" y="5807075"/>
            <a:ext cx="365125" cy="365125"/>
          </a:xfrm>
          <a:prstGeom prst="star5">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3" rIns="91428" bIns="45713" anchor="ctr"/>
          <a:lstStyle/>
          <a:p>
            <a:pPr>
              <a:defRPr/>
            </a:pPr>
            <a:endParaRPr lang="en-CA"/>
          </a:p>
        </p:txBody>
      </p:sp>
      <p:sp>
        <p:nvSpPr>
          <p:cNvPr id="9" name="Text Box 49">
            <a:extLst>
              <a:ext uri="{FF2B5EF4-FFF2-40B4-BE49-F238E27FC236}">
                <a16:creationId xmlns:a16="http://schemas.microsoft.com/office/drawing/2014/main" id="{67BA1819-267D-456B-AB7C-4371DE3C7DCE}"/>
              </a:ext>
            </a:extLst>
          </p:cNvPr>
          <p:cNvSpPr txBox="1">
            <a:spLocks noChangeArrowheads="1"/>
          </p:cNvSpPr>
          <p:nvPr/>
        </p:nvSpPr>
        <p:spPr bwMode="auto">
          <a:xfrm>
            <a:off x="1056852" y="5901019"/>
            <a:ext cx="1071562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algn="l" eaLnBrk="1" hangingPunct="1">
              <a:spcBef>
                <a:spcPct val="50000"/>
              </a:spcBef>
            </a:pPr>
            <a:r>
              <a:rPr lang="en-US" sz="1200" baseline="0" dirty="0">
                <a:solidFill>
                  <a:srgbClr val="1C1C1C"/>
                </a:solidFill>
                <a:latin typeface="Arial" pitchFamily="34" charset="0"/>
                <a:cs typeface="Arial" pitchFamily="34" charset="0"/>
              </a:rPr>
              <a:t>Please remember the </a:t>
            </a:r>
            <a:r>
              <a:rPr lang="en-US" sz="1200" b="1" baseline="0" dirty="0">
                <a:solidFill>
                  <a:srgbClr val="1C1C1C"/>
                </a:solidFill>
                <a:latin typeface="Arial" pitchFamily="34" charset="0"/>
                <a:cs typeface="Arial" pitchFamily="34" charset="0"/>
              </a:rPr>
              <a:t>test password</a:t>
            </a:r>
            <a:r>
              <a:rPr lang="en-US" sz="1200" baseline="0" dirty="0">
                <a:solidFill>
                  <a:srgbClr val="1C1C1C"/>
                </a:solidFill>
                <a:latin typeface="Arial" pitchFamily="34" charset="0"/>
                <a:cs typeface="Arial" pitchFamily="34" charset="0"/>
              </a:rPr>
              <a:t> </a:t>
            </a:r>
            <a:r>
              <a:rPr lang="en-US" sz="1200" b="1" baseline="0" dirty="0">
                <a:solidFill>
                  <a:srgbClr val="1C1C1C"/>
                </a:solidFill>
                <a:latin typeface="Arial" pitchFamily="34" charset="0"/>
                <a:cs typeface="Arial" pitchFamily="34" charset="0"/>
              </a:rPr>
              <a:t>BARRIER. </a:t>
            </a:r>
            <a:r>
              <a:rPr lang="en-US" sz="1200" baseline="0" dirty="0">
                <a:solidFill>
                  <a:srgbClr val="1C1C1C"/>
                </a:solidFill>
                <a:latin typeface="Arial" pitchFamily="34" charset="0"/>
                <a:cs typeface="Arial" pitchFamily="34" charset="0"/>
              </a:rPr>
              <a:t>You will be required to enter it in order to proceed with the online test.</a:t>
            </a:r>
          </a:p>
        </p:txBody>
      </p:sp>
    </p:spTree>
    <p:extLst>
      <p:ext uri="{BB962C8B-B14F-4D97-AF65-F5344CB8AC3E}">
        <p14:creationId xmlns:p14="http://schemas.microsoft.com/office/powerpoint/2010/main" val="16044901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59" y="1600200"/>
            <a:ext cx="10973753" cy="4572000"/>
          </a:xfrm>
        </p:spPr>
        <p:txBody>
          <a:bodyPr rIns="548640"/>
          <a:lstStyle/>
          <a:p>
            <a:r>
              <a:rPr lang="en-CA" sz="1600" dirty="0"/>
              <a:t>There are a number of other credit categories where aluminum windows can contribute.</a:t>
            </a:r>
          </a:p>
          <a:p>
            <a:endParaRPr lang="en-CA" sz="1600" dirty="0"/>
          </a:p>
          <a:p>
            <a:r>
              <a:rPr lang="en-CA" sz="1600" dirty="0"/>
              <a:t>These include:</a:t>
            </a:r>
          </a:p>
          <a:p>
            <a:endParaRPr lang="en-CA" sz="1600" dirty="0"/>
          </a:p>
          <a:p>
            <a:r>
              <a:rPr lang="en-CA" sz="1600" b="1" dirty="0"/>
              <a:t>Minimum Energy Performance: </a:t>
            </a:r>
            <a:r>
              <a:rPr lang="en-CA" sz="1600" dirty="0"/>
              <a:t>a prerequisite</a:t>
            </a:r>
          </a:p>
          <a:p>
            <a:r>
              <a:rPr lang="en-CA" sz="1600" b="1" dirty="0"/>
              <a:t>Optimize Energy Performance: </a:t>
            </a:r>
            <a:r>
              <a:rPr lang="en-CA" sz="1600" dirty="0"/>
              <a:t>a possible 20 points</a:t>
            </a:r>
          </a:p>
          <a:p>
            <a:r>
              <a:rPr lang="en-CA" sz="1600" b="1" dirty="0"/>
              <a:t>Construction and Demolition Waste Management Planning: </a:t>
            </a:r>
            <a:r>
              <a:rPr lang="en-CA" sz="1600" dirty="0"/>
              <a:t>a prerequisite</a:t>
            </a:r>
          </a:p>
          <a:p>
            <a:r>
              <a:rPr lang="en-CA" sz="1600" b="1" dirty="0"/>
              <a:t>Building Life Cycle Impact Reduction</a:t>
            </a:r>
          </a:p>
          <a:p>
            <a:r>
              <a:rPr lang="en-CA" sz="1600" b="1" dirty="0"/>
              <a:t>Credits for acoustic control, indoor air quality, daylighting, and quality views.</a:t>
            </a:r>
          </a:p>
          <a:p>
            <a:endParaRPr lang="en-CA" sz="1600" dirty="0"/>
          </a:p>
          <a:p>
            <a:r>
              <a:rPr lang="en-CA" sz="1600" dirty="0"/>
              <a:t>The full LEED building and design and construction category is described at </a:t>
            </a:r>
            <a:r>
              <a:rPr lang="en-CA" sz="1600" dirty="0">
                <a:hlinkClick r:id="rId2"/>
              </a:rPr>
              <a:t>http://build.usgbc.org/bdc41</a:t>
            </a:r>
            <a:endParaRPr lang="en-CA" sz="1600" dirty="0"/>
          </a:p>
          <a:p>
            <a:endParaRPr lang="en-CA" sz="1600" dirty="0"/>
          </a:p>
          <a:p>
            <a:endParaRPr lang="en-CA" sz="1600" dirty="0"/>
          </a:p>
          <a:p>
            <a:endParaRPr lang="en-CA" sz="1600" dirty="0"/>
          </a:p>
          <a:p>
            <a:endParaRPr lang="en-CA"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Further Credit Categories</a:t>
            </a:r>
          </a:p>
        </p:txBody>
      </p:sp>
    </p:spTree>
    <p:extLst>
      <p:ext uri="{BB962C8B-B14F-4D97-AF65-F5344CB8AC3E}">
        <p14:creationId xmlns:p14="http://schemas.microsoft.com/office/powerpoint/2010/main" val="2982062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360" y="1600200"/>
            <a:ext cx="6340000" cy="4572000"/>
          </a:xfrm>
        </p:spPr>
        <p:txBody>
          <a:bodyPr rIns="548640"/>
          <a:lstStyle/>
          <a:p>
            <a:r>
              <a:rPr lang="en-CA" sz="1600" dirty="0"/>
              <a:t>Many of the issues identified by LEED for credits are recognized by other building standards as well.</a:t>
            </a:r>
          </a:p>
          <a:p>
            <a:endParaRPr lang="en-CA" sz="1600" dirty="0"/>
          </a:p>
          <a:p>
            <a:r>
              <a:rPr lang="en-US" sz="1600" dirty="0"/>
              <a:t>The International WELL Building Institute™ (IWBI™) is a public benefit corporation whose mission is to improve human health and well-being in buildings and communities across the world through its WELL Building Standard™ (WELL™).</a:t>
            </a:r>
          </a:p>
          <a:p>
            <a:endParaRPr lang="en-US" sz="1600" dirty="0"/>
          </a:p>
          <a:p>
            <a:r>
              <a:rPr lang="en-CA" sz="1600" dirty="0"/>
              <a:t>This standard also recognizes the importance of enhanced daylight access and </a:t>
            </a:r>
            <a:r>
              <a:rPr lang="en-US" sz="1600" dirty="0"/>
              <a:t>requires projects to design spaces to integrate daylight into indoor environments in order that daylight could be used for visual tasks along with electric lighting and to provide windows that connect individuals to the outdoors with views.</a:t>
            </a:r>
            <a:endParaRPr lang="en-CA" dirty="0"/>
          </a:p>
        </p:txBody>
      </p:sp>
      <p:sp>
        <p:nvSpPr>
          <p:cNvPr id="8" name="Title 7">
            <a:extLst>
              <a:ext uri="{FF2B5EF4-FFF2-40B4-BE49-F238E27FC236}">
                <a16:creationId xmlns:a16="http://schemas.microsoft.com/office/drawing/2014/main" id="{D661B7A8-A606-496D-98FF-8CBBF3057495}"/>
              </a:ext>
            </a:extLst>
          </p:cNvPr>
          <p:cNvSpPr>
            <a:spLocks noGrp="1"/>
          </p:cNvSpPr>
          <p:nvPr>
            <p:ph type="title"/>
          </p:nvPr>
        </p:nvSpPr>
        <p:spPr/>
        <p:txBody>
          <a:bodyPr/>
          <a:lstStyle/>
          <a:p>
            <a:r>
              <a:rPr lang="en-CA" sz="2800" dirty="0"/>
              <a:t>Further Accreditations</a:t>
            </a:r>
          </a:p>
        </p:txBody>
      </p:sp>
      <p:pic>
        <p:nvPicPr>
          <p:cNvPr id="5" name="Picture 4" descr="A view of a living room filled with furniture and a large window&#10;&#10;Description automatically generated">
            <a:extLst>
              <a:ext uri="{FF2B5EF4-FFF2-40B4-BE49-F238E27FC236}">
                <a16:creationId xmlns:a16="http://schemas.microsoft.com/office/drawing/2014/main" id="{2AA139BE-0C1A-4163-A6C1-3C5CE4E29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360" y="1600200"/>
            <a:ext cx="4619625" cy="4572000"/>
          </a:xfrm>
          <a:prstGeom prst="rect">
            <a:avLst/>
          </a:prstGeom>
        </p:spPr>
      </p:pic>
    </p:spTree>
    <p:extLst>
      <p:ext uri="{BB962C8B-B14F-4D97-AF65-F5344CB8AC3E}">
        <p14:creationId xmlns:p14="http://schemas.microsoft.com/office/powerpoint/2010/main" val="2645407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indoor, black, sitting&#10;&#10;Description automatically generated">
            <a:extLst>
              <a:ext uri="{FF2B5EF4-FFF2-40B4-BE49-F238E27FC236}">
                <a16:creationId xmlns:a16="http://schemas.microsoft.com/office/drawing/2014/main" id="{987C18F2-1E16-4969-A85A-A1142EC62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32193"/>
            <a:ext cx="12161838" cy="9894377"/>
          </a:xfrm>
          <a:prstGeom prst="rect">
            <a:avLst/>
          </a:prstGeom>
        </p:spPr>
      </p:pic>
      <p:sp>
        <p:nvSpPr>
          <p:cNvPr id="9" name="Rectangle 8">
            <a:extLst>
              <a:ext uri="{FF2B5EF4-FFF2-40B4-BE49-F238E27FC236}">
                <a16:creationId xmlns:a16="http://schemas.microsoft.com/office/drawing/2014/main" id="{E4477AA1-7626-4E7A-93C0-051556254D0C}"/>
              </a:ext>
            </a:extLst>
          </p:cNvPr>
          <p:cNvSpPr/>
          <p:nvPr/>
        </p:nvSpPr>
        <p:spPr>
          <a:xfrm>
            <a:off x="2" y="3514996"/>
            <a:ext cx="12161836" cy="3419204"/>
          </a:xfrm>
          <a:prstGeom prst="rect">
            <a:avLst/>
          </a:prstGeom>
          <a:solidFill>
            <a:srgbClr val="0F186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7" name="TextBox 6">
            <a:extLst>
              <a:ext uri="{FF2B5EF4-FFF2-40B4-BE49-F238E27FC236}">
                <a16:creationId xmlns:a16="http://schemas.microsoft.com/office/drawing/2014/main" id="{9F50B358-52B3-4BE8-AD4E-938B16B66835}"/>
              </a:ext>
            </a:extLst>
          </p:cNvPr>
          <p:cNvSpPr txBox="1"/>
          <p:nvPr/>
        </p:nvSpPr>
        <p:spPr>
          <a:xfrm>
            <a:off x="365047" y="4637304"/>
            <a:ext cx="2635065" cy="1074553"/>
          </a:xfrm>
          <a:prstGeom prst="rect">
            <a:avLst/>
          </a:prstGeom>
          <a:noFill/>
        </p:spPr>
        <p:txBody>
          <a:bodyPr wrap="square" rtlCol="0">
            <a:spAutoFit/>
          </a:bodyPr>
          <a:lstStyle/>
          <a:p>
            <a:pPr algn="ctr"/>
            <a:r>
              <a:rPr lang="en-US" sz="3192" dirty="0">
                <a:solidFill>
                  <a:schemeClr val="bg1"/>
                </a:solidFill>
                <a:latin typeface="Arial" panose="020B0604020202020204" pitchFamily="34" charset="0"/>
                <a:cs typeface="Arial" panose="020B0604020202020204" pitchFamily="34" charset="0"/>
              </a:rPr>
              <a:t>REVIEW QUESTION</a:t>
            </a:r>
          </a:p>
        </p:txBody>
      </p:sp>
      <p:sp>
        <p:nvSpPr>
          <p:cNvPr id="5" name="TextBox 4">
            <a:extLst>
              <a:ext uri="{FF2B5EF4-FFF2-40B4-BE49-F238E27FC236}">
                <a16:creationId xmlns:a16="http://schemas.microsoft.com/office/drawing/2014/main" id="{7628638B-345F-4489-9E1D-9D0EE9D4C2A3}"/>
              </a:ext>
            </a:extLst>
          </p:cNvPr>
          <p:cNvSpPr txBox="1"/>
          <p:nvPr/>
        </p:nvSpPr>
        <p:spPr>
          <a:xfrm>
            <a:off x="3445852" y="4499139"/>
            <a:ext cx="8273864" cy="599555"/>
          </a:xfrm>
          <a:prstGeom prst="rect">
            <a:avLst/>
          </a:prstGeom>
          <a:noFill/>
        </p:spPr>
        <p:txBody>
          <a:bodyPr wrap="square" lIns="486474" tIns="243237" rtlCol="0" anchor="ctr">
            <a:spAutoFit/>
          </a:bodyPr>
          <a:lstStyle/>
          <a:p>
            <a:pPr algn="ctr"/>
            <a:r>
              <a:rPr lang="en-US" sz="2000" dirty="0">
                <a:solidFill>
                  <a:schemeClr val="bg1"/>
                </a:solidFill>
                <a:latin typeface="Arial" panose="020B0604020202020204" pitchFamily="34" charset="0"/>
                <a:cs typeface="Arial" panose="020B0604020202020204" pitchFamily="34" charset="0"/>
              </a:rPr>
              <a:t>Name the various natural and man-made finishes for aluminum.</a:t>
            </a:r>
          </a:p>
        </p:txBody>
      </p:sp>
      <p:cxnSp>
        <p:nvCxnSpPr>
          <p:cNvPr id="11" name="Straight Connector 10">
            <a:extLst>
              <a:ext uri="{FF2B5EF4-FFF2-40B4-BE49-F238E27FC236}">
                <a16:creationId xmlns:a16="http://schemas.microsoft.com/office/drawing/2014/main" id="{60E8DEA2-6B4C-4CBD-A444-2686F27B11B3}"/>
              </a:ext>
            </a:extLst>
          </p:cNvPr>
          <p:cNvCxnSpPr/>
          <p:nvPr/>
        </p:nvCxnSpPr>
        <p:spPr>
          <a:xfrm>
            <a:off x="3445854" y="3858011"/>
            <a:ext cx="0" cy="2635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890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Getting To Know Today’s Aluminum Better</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4556919" y="1600200"/>
            <a:ext cx="7010240" cy="4572000"/>
          </a:xfrm>
        </p:spPr>
        <p:txBody>
          <a:bodyPr lIns="274320" rIns="91440"/>
          <a:lstStyle/>
          <a:p>
            <a:r>
              <a:rPr lang="en-CA" sz="1600" dirty="0"/>
              <a:t>This section highlights some of the history and recent advancements made by the aluminum industry.</a:t>
            </a:r>
          </a:p>
          <a:p>
            <a:r>
              <a:rPr lang="en-CA" sz="1600" dirty="0"/>
              <a:t>The following section will explore the various considerations a designer or specifier should use in regards to window selection.</a:t>
            </a:r>
          </a:p>
          <a:p>
            <a:r>
              <a:rPr lang="en-CA" sz="1600" dirty="0"/>
              <a:t>The third section gives some of the specific standards and technologies which help designers determine the appropriate performance level for these various considerations.</a:t>
            </a:r>
          </a:p>
          <a:p>
            <a:r>
              <a:rPr lang="en-CA" sz="1600" dirty="0"/>
              <a:t>The fourth section outlines how the use of aluminum windows can contribute to higher building certification ratings and the fifth section describes an affordable housing project which used customized aluminum window frames as part of its strategy to achieve LEED® platinum certification.</a:t>
            </a:r>
            <a:endParaRPr lang="en-CA" dirty="0"/>
          </a:p>
        </p:txBody>
      </p:sp>
      <p:pic>
        <p:nvPicPr>
          <p:cNvPr id="5" name="Picture 4" descr="A large brick building&#10;&#10;Description automatically generated">
            <a:extLst>
              <a:ext uri="{FF2B5EF4-FFF2-40B4-BE49-F238E27FC236}">
                <a16:creationId xmlns:a16="http://schemas.microsoft.com/office/drawing/2014/main" id="{8C23A7A5-AFCE-4C88-B64C-B54D0FE65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1610360"/>
            <a:ext cx="3962559" cy="4561840"/>
          </a:xfrm>
          <a:prstGeom prst="rect">
            <a:avLst/>
          </a:prstGeom>
        </p:spPr>
      </p:pic>
      <p:sp>
        <p:nvSpPr>
          <p:cNvPr id="4" name="Rectangle 3">
            <a:extLst>
              <a:ext uri="{FF2B5EF4-FFF2-40B4-BE49-F238E27FC236}">
                <a16:creationId xmlns:a16="http://schemas.microsoft.com/office/drawing/2014/main" id="{36D125CB-2682-495E-BC65-79D1AC989BFD}"/>
              </a:ext>
            </a:extLst>
          </p:cNvPr>
          <p:cNvSpPr/>
          <p:nvPr/>
        </p:nvSpPr>
        <p:spPr>
          <a:xfrm rot="10800000" flipV="1">
            <a:off x="4709319" y="4909878"/>
            <a:ext cx="6858794" cy="461665"/>
          </a:xfrm>
          <a:prstGeom prst="rect">
            <a:avLst/>
          </a:prstGeom>
        </p:spPr>
        <p:txBody>
          <a:bodyPr wrap="square">
            <a:spAutoFit/>
          </a:bodyPr>
          <a:lstStyle/>
          <a:p>
            <a:r>
              <a:rPr lang="en-CA" sz="1200" dirty="0">
                <a:solidFill>
                  <a:srgbClr val="1C1C1C"/>
                </a:solidFill>
                <a:latin typeface="Arial" panose="020B0604020202020204" pitchFamily="34" charset="0"/>
                <a:cs typeface="Arial" panose="020B0604020202020204" pitchFamily="34" charset="0"/>
              </a:rPr>
              <a:t>“LEED® is the preeminent program for the design, construction, maintenance and operations of high-performance green buildings.”</a:t>
            </a:r>
            <a:endParaRPr lang="en-CA" sz="1200" dirty="0"/>
          </a:p>
        </p:txBody>
      </p:sp>
    </p:spTree>
    <p:extLst>
      <p:ext uri="{BB962C8B-B14F-4D97-AF65-F5344CB8AC3E}">
        <p14:creationId xmlns:p14="http://schemas.microsoft.com/office/powerpoint/2010/main" val="13527210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 indoor, black, sitting&#10;&#10;Description automatically generated">
            <a:extLst>
              <a:ext uri="{FF2B5EF4-FFF2-40B4-BE49-F238E27FC236}">
                <a16:creationId xmlns:a16="http://schemas.microsoft.com/office/drawing/2014/main" id="{987C18F2-1E16-4969-A85A-A1142EC62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32193"/>
            <a:ext cx="12161838" cy="9894377"/>
          </a:xfrm>
          <a:prstGeom prst="rect">
            <a:avLst/>
          </a:prstGeom>
        </p:spPr>
      </p:pic>
      <p:sp>
        <p:nvSpPr>
          <p:cNvPr id="9" name="Rectangle 8">
            <a:extLst>
              <a:ext uri="{FF2B5EF4-FFF2-40B4-BE49-F238E27FC236}">
                <a16:creationId xmlns:a16="http://schemas.microsoft.com/office/drawing/2014/main" id="{E4477AA1-7626-4E7A-93C0-051556254D0C}"/>
              </a:ext>
            </a:extLst>
          </p:cNvPr>
          <p:cNvSpPr/>
          <p:nvPr/>
        </p:nvSpPr>
        <p:spPr>
          <a:xfrm>
            <a:off x="2" y="3514996"/>
            <a:ext cx="12161836" cy="3419204"/>
          </a:xfrm>
          <a:prstGeom prst="rect">
            <a:avLst/>
          </a:prstGeom>
          <a:solidFill>
            <a:srgbClr val="0F186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7" name="TextBox 6">
            <a:extLst>
              <a:ext uri="{FF2B5EF4-FFF2-40B4-BE49-F238E27FC236}">
                <a16:creationId xmlns:a16="http://schemas.microsoft.com/office/drawing/2014/main" id="{9F50B358-52B3-4BE8-AD4E-938B16B66835}"/>
              </a:ext>
            </a:extLst>
          </p:cNvPr>
          <p:cNvSpPr txBox="1"/>
          <p:nvPr/>
        </p:nvSpPr>
        <p:spPr>
          <a:xfrm>
            <a:off x="365047" y="4637304"/>
            <a:ext cx="2635065" cy="583558"/>
          </a:xfrm>
          <a:prstGeom prst="rect">
            <a:avLst/>
          </a:prstGeom>
          <a:noFill/>
        </p:spPr>
        <p:txBody>
          <a:bodyPr wrap="square" rtlCol="0">
            <a:spAutoFit/>
          </a:bodyPr>
          <a:lstStyle/>
          <a:p>
            <a:pPr algn="ctr"/>
            <a:r>
              <a:rPr lang="en-US" sz="3192" dirty="0">
                <a:solidFill>
                  <a:schemeClr val="bg1"/>
                </a:solidFill>
                <a:latin typeface="Arial" panose="020B0604020202020204" pitchFamily="34" charset="0"/>
                <a:cs typeface="Arial" panose="020B0604020202020204" pitchFamily="34" charset="0"/>
              </a:rPr>
              <a:t>ANSWER</a:t>
            </a:r>
          </a:p>
        </p:txBody>
      </p:sp>
      <p:sp>
        <p:nvSpPr>
          <p:cNvPr id="5" name="TextBox 4">
            <a:extLst>
              <a:ext uri="{FF2B5EF4-FFF2-40B4-BE49-F238E27FC236}">
                <a16:creationId xmlns:a16="http://schemas.microsoft.com/office/drawing/2014/main" id="{7628638B-345F-4489-9E1D-9D0EE9D4C2A3}"/>
              </a:ext>
            </a:extLst>
          </p:cNvPr>
          <p:cNvSpPr txBox="1"/>
          <p:nvPr/>
        </p:nvSpPr>
        <p:spPr>
          <a:xfrm>
            <a:off x="3445856" y="4428491"/>
            <a:ext cx="8107885" cy="1522885"/>
          </a:xfrm>
          <a:prstGeom prst="rect">
            <a:avLst/>
          </a:prstGeom>
          <a:noFill/>
        </p:spPr>
        <p:txBody>
          <a:bodyPr wrap="square" lIns="486474" tIns="243237" rtlCol="0" anchor="ctr">
            <a:spAutoFit/>
          </a:bodyPr>
          <a:lstStyle/>
          <a:p>
            <a:r>
              <a:rPr lang="en-CA" sz="2000" dirty="0">
                <a:solidFill>
                  <a:schemeClr val="bg1"/>
                </a:solidFill>
                <a:latin typeface="Arial" panose="020B0604020202020204" pitchFamily="34" charset="0"/>
                <a:cs typeface="Arial" panose="020B0604020202020204" pitchFamily="34" charset="0"/>
              </a:rPr>
              <a:t>Aluminum instantly forms a tenacious oxide film but when additional finishing is desired anodizing or paint (either liquid or powder) is typically specified.</a:t>
            </a:r>
            <a:r>
              <a:rPr lang="en-US" sz="2000" dirty="0">
                <a:solidFill>
                  <a:schemeClr val="bg1"/>
                </a:solidFill>
                <a:latin typeface="Arial" panose="020B0604020202020204" pitchFamily="34" charset="0"/>
                <a:cs typeface="Arial" panose="020B0604020202020204" pitchFamily="34" charset="0"/>
              </a:rPr>
              <a:t> In some cases </a:t>
            </a:r>
            <a:r>
              <a:rPr lang="en-CA" sz="2000" dirty="0">
                <a:solidFill>
                  <a:schemeClr val="bg1"/>
                </a:solidFill>
                <a:latin typeface="Arial" panose="020B0604020202020204" pitchFamily="34" charset="0"/>
                <a:cs typeface="Arial" panose="020B0604020202020204" pitchFamily="34" charset="0"/>
              </a:rPr>
              <a:t>mechanical finishing, such as brushing or sand‐blasting, is employed.</a:t>
            </a:r>
            <a:endParaRPr lang="en-US" sz="2000" dirty="0">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60E8DEA2-6B4C-4CBD-A444-2686F27B11B3}"/>
              </a:ext>
            </a:extLst>
          </p:cNvPr>
          <p:cNvCxnSpPr/>
          <p:nvPr/>
        </p:nvCxnSpPr>
        <p:spPr>
          <a:xfrm>
            <a:off x="3445854" y="3858011"/>
            <a:ext cx="0" cy="26350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21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view of a city&#10;&#10;Description automatically generated">
            <a:extLst>
              <a:ext uri="{FF2B5EF4-FFF2-40B4-BE49-F238E27FC236}">
                <a16:creationId xmlns:a16="http://schemas.microsoft.com/office/drawing/2014/main" id="{A34DEA3C-D8FF-4D27-9B83-ED2C26BC39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28600"/>
            <a:ext cx="12715411" cy="7497573"/>
          </a:xfrm>
        </p:spPr>
      </p:pic>
      <p:sp>
        <p:nvSpPr>
          <p:cNvPr id="2" name="Title 1">
            <a:extLst>
              <a:ext uri="{FF2B5EF4-FFF2-40B4-BE49-F238E27FC236}">
                <a16:creationId xmlns:a16="http://schemas.microsoft.com/office/drawing/2014/main" id="{6B80644A-C808-4B82-8035-5273436827AC}"/>
              </a:ext>
            </a:extLst>
          </p:cNvPr>
          <p:cNvSpPr>
            <a:spLocks noGrp="1"/>
          </p:cNvSpPr>
          <p:nvPr>
            <p:ph type="title"/>
          </p:nvPr>
        </p:nvSpPr>
        <p:spPr>
          <a:xfrm>
            <a:off x="-83741" y="5172893"/>
            <a:ext cx="12329319" cy="1276305"/>
          </a:xfrm>
          <a:solidFill>
            <a:srgbClr val="9E9181">
              <a:alpha val="46000"/>
            </a:srgbClr>
          </a:solidFill>
        </p:spPr>
        <p:txBody>
          <a:bodyPr/>
          <a:lstStyle/>
          <a:p>
            <a:r>
              <a:rPr lang="en-CA" dirty="0">
                <a:solidFill>
                  <a:schemeClr val="bg1"/>
                </a:solidFill>
              </a:rPr>
              <a:t>Case Study: 1101 Connecticut St.  San Francisco </a:t>
            </a:r>
          </a:p>
        </p:txBody>
      </p:sp>
      <p:sp>
        <p:nvSpPr>
          <p:cNvPr id="3" name="TextBox 2">
            <a:extLst>
              <a:ext uri="{FF2B5EF4-FFF2-40B4-BE49-F238E27FC236}">
                <a16:creationId xmlns:a16="http://schemas.microsoft.com/office/drawing/2014/main" id="{ABF4765B-41A4-41D0-AE2B-E2445BB4BE12}"/>
              </a:ext>
            </a:extLst>
          </p:cNvPr>
          <p:cNvSpPr txBox="1"/>
          <p:nvPr/>
        </p:nvSpPr>
        <p:spPr>
          <a:xfrm flipH="1">
            <a:off x="5166519" y="6096001"/>
            <a:ext cx="7079057" cy="276999"/>
          </a:xfrm>
          <a:prstGeom prst="rect">
            <a:avLst/>
          </a:prstGeom>
          <a:solidFill>
            <a:srgbClr val="BBAFA1">
              <a:alpha val="67000"/>
            </a:srgbClr>
          </a:solidFill>
        </p:spPr>
        <p:txBody>
          <a:bodyPr wrap="square" rtlCol="0">
            <a:spAutoFit/>
          </a:bodyPr>
          <a:lstStyle/>
          <a:p>
            <a:r>
              <a:rPr lang="en-CA" sz="1200" dirty="0">
                <a:latin typeface="Arial" panose="020B0604020202020204" pitchFamily="34" charset="0"/>
                <a:cs typeface="Arial" panose="020B0604020202020204" pitchFamily="34" charset="0"/>
              </a:rPr>
              <a:t>All photos courtesy of </a:t>
            </a:r>
            <a:r>
              <a:rPr lang="en-US" sz="1200" dirty="0" err="1">
                <a:latin typeface="Arial" panose="020B0604020202020204" pitchFamily="34" charset="0"/>
                <a:cs typeface="Arial" panose="020B0604020202020204" pitchFamily="34" charset="0"/>
                <a:hlinkClick r:id="rId3"/>
              </a:rPr>
              <a:t>vmwp</a:t>
            </a:r>
            <a:r>
              <a:rPr lang="en-US" sz="1200" dirty="0">
                <a:latin typeface="Arial" panose="020B0604020202020204" pitchFamily="34" charset="0"/>
                <a:cs typeface="Arial" panose="020B0604020202020204" pitchFamily="34" charset="0"/>
                <a:hlinkClick r:id="rId3"/>
              </a:rPr>
              <a:t> architects and urban designers</a:t>
            </a:r>
            <a:r>
              <a:rPr lang="en-CA"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hlinkClick r:id="rId4"/>
              </a:rPr>
              <a:t>keith</a:t>
            </a:r>
            <a:r>
              <a:rPr lang="en-US" sz="1200" dirty="0">
                <a:latin typeface="Arial" panose="020B0604020202020204" pitchFamily="34" charset="0"/>
                <a:cs typeface="Arial" panose="020B0604020202020204" pitchFamily="34" charset="0"/>
                <a:hlinkClick r:id="rId4"/>
              </a:rPr>
              <a:t> baker photography</a:t>
            </a:r>
            <a:endParaRPr lang="en-C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023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DCAC9-3D04-4FF3-B74F-1E864F9681FA}"/>
              </a:ext>
            </a:extLst>
          </p:cNvPr>
          <p:cNvSpPr>
            <a:spLocks noGrp="1"/>
          </p:cNvSpPr>
          <p:nvPr>
            <p:ph sz="half" idx="1"/>
          </p:nvPr>
        </p:nvSpPr>
        <p:spPr>
          <a:xfrm>
            <a:off x="594360" y="1600200"/>
            <a:ext cx="4114959" cy="4572000"/>
          </a:xfrm>
        </p:spPr>
        <p:txBody>
          <a:bodyPr/>
          <a:lstStyle/>
          <a:p>
            <a:pPr lvl="0"/>
            <a:r>
              <a:rPr lang="en-US" dirty="0"/>
              <a:t>1101 Connecticut is a 72-unit affordable housing project consisting of studio, one, two, and three bedroom apartments. It is the initial building of a 36 acre (14.5 Ha.), 1700 unit LEED ND mixed income redevelopment of Potrero Hill in San Francisco.</a:t>
            </a:r>
          </a:p>
          <a:p>
            <a:pPr lvl="0"/>
            <a:endParaRPr lang="en-US" dirty="0"/>
          </a:p>
          <a:p>
            <a:pPr lvl="0"/>
            <a:r>
              <a:rPr lang="en-US" dirty="0"/>
              <a:t>The IDP (integrated design process) process was utilized to develop an optimum envelope before addressing the internal loads. This required multiple versions of energy modelling to find an affordable yet compliant solution that would avoid the necessity of air conditioning systems. Affordable housing developers prioritize energy efficiency, reduced energy costs, durability, and low maintenance materials </a:t>
            </a:r>
          </a:p>
        </p:txBody>
      </p:sp>
      <p:sp>
        <p:nvSpPr>
          <p:cNvPr id="3" name="Title 2">
            <a:extLst>
              <a:ext uri="{FF2B5EF4-FFF2-40B4-BE49-F238E27FC236}">
                <a16:creationId xmlns:a16="http://schemas.microsoft.com/office/drawing/2014/main" id="{C83B16A0-34A7-44E3-812A-DF7CBC434A29}"/>
              </a:ext>
            </a:extLst>
          </p:cNvPr>
          <p:cNvSpPr>
            <a:spLocks noGrp="1"/>
          </p:cNvSpPr>
          <p:nvPr>
            <p:ph type="title"/>
          </p:nvPr>
        </p:nvSpPr>
        <p:spPr/>
        <p:txBody>
          <a:bodyPr/>
          <a:lstStyle/>
          <a:p>
            <a:r>
              <a:rPr lang="en-CA">
                <a:solidFill>
                  <a:schemeClr val="tx1">
                    <a:lumMod val="50000"/>
                    <a:lumOff val="50000"/>
                  </a:schemeClr>
                </a:solidFill>
              </a:rPr>
              <a:t>1101 Connecticut St.</a:t>
            </a:r>
            <a:endParaRPr lang="en-CA" dirty="0"/>
          </a:p>
        </p:txBody>
      </p:sp>
      <p:pic>
        <p:nvPicPr>
          <p:cNvPr id="4" name="Picture 3">
            <a:extLst>
              <a:ext uri="{FF2B5EF4-FFF2-40B4-BE49-F238E27FC236}">
                <a16:creationId xmlns:a16="http://schemas.microsoft.com/office/drawing/2014/main" id="{E3C34730-73D8-4D2F-A323-E79DE41C0994}"/>
              </a:ext>
            </a:extLst>
          </p:cNvPr>
          <p:cNvPicPr>
            <a:picLocks noChangeAspect="1"/>
          </p:cNvPicPr>
          <p:nvPr/>
        </p:nvPicPr>
        <p:blipFill>
          <a:blip r:embed="rId2"/>
          <a:stretch>
            <a:fillRect/>
          </a:stretch>
        </p:blipFill>
        <p:spPr>
          <a:xfrm>
            <a:off x="4862259" y="1635760"/>
            <a:ext cx="6704901" cy="4536440"/>
          </a:xfrm>
          <a:prstGeom prst="rect">
            <a:avLst/>
          </a:prstGeom>
        </p:spPr>
      </p:pic>
    </p:spTree>
    <p:extLst>
      <p:ext uri="{BB962C8B-B14F-4D97-AF65-F5344CB8AC3E}">
        <p14:creationId xmlns:p14="http://schemas.microsoft.com/office/powerpoint/2010/main" val="2880571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DCAC9-3D04-4FF3-B74F-1E864F9681FA}"/>
              </a:ext>
            </a:extLst>
          </p:cNvPr>
          <p:cNvSpPr>
            <a:spLocks noGrp="1"/>
          </p:cNvSpPr>
          <p:nvPr>
            <p:ph sz="half" idx="1"/>
          </p:nvPr>
        </p:nvSpPr>
        <p:spPr>
          <a:xfrm>
            <a:off x="594360" y="1600200"/>
            <a:ext cx="6819848" cy="4572000"/>
          </a:xfrm>
        </p:spPr>
        <p:txBody>
          <a:bodyPr/>
          <a:lstStyle/>
          <a:p>
            <a:pPr lvl="0"/>
            <a:r>
              <a:rPr lang="en-US" dirty="0"/>
              <a:t>The IDP involved many parties including the housing authority, the developer, the architects and their consultants, as well as neighborhood residents, some of whom were future tenants. </a:t>
            </a:r>
          </a:p>
          <a:p>
            <a:pPr lvl="0"/>
            <a:endParaRPr lang="en-US" dirty="0"/>
          </a:p>
          <a:p>
            <a:pPr lvl="0"/>
            <a:r>
              <a:rPr lang="en-US" dirty="0"/>
              <a:t>The involvement of future residents identified  a number of important issues and special needs that the building should address and one of those was a high level of indoor air quality. The window performance in relation to controlling air leakage became critical in ensuring that the selected mechanical ventilation system would perform as intended.</a:t>
            </a:r>
          </a:p>
          <a:p>
            <a:pPr lvl="0"/>
            <a:endParaRPr lang="en-US" dirty="0"/>
          </a:p>
          <a:p>
            <a:pPr lvl="0"/>
            <a:r>
              <a:rPr lang="en-US" dirty="0"/>
              <a:t>Although the original goal was to achieve LEED gold the building achieved LEED platinum with very little extra effort and now has established an excellent functional and aesthetic benchmark for all the other buildings which will follow it over the next decade.</a:t>
            </a:r>
          </a:p>
        </p:txBody>
      </p:sp>
      <p:sp>
        <p:nvSpPr>
          <p:cNvPr id="3" name="Title 2">
            <a:extLst>
              <a:ext uri="{FF2B5EF4-FFF2-40B4-BE49-F238E27FC236}">
                <a16:creationId xmlns:a16="http://schemas.microsoft.com/office/drawing/2014/main" id="{C83B16A0-34A7-44E3-812A-DF7CBC434A29}"/>
              </a:ext>
            </a:extLst>
          </p:cNvPr>
          <p:cNvSpPr>
            <a:spLocks noGrp="1"/>
          </p:cNvSpPr>
          <p:nvPr>
            <p:ph type="title"/>
          </p:nvPr>
        </p:nvSpPr>
        <p:spPr/>
        <p:txBody>
          <a:bodyPr/>
          <a:lstStyle/>
          <a:p>
            <a:r>
              <a:rPr lang="en-CA">
                <a:solidFill>
                  <a:schemeClr val="tx1">
                    <a:lumMod val="50000"/>
                    <a:lumOff val="50000"/>
                  </a:schemeClr>
                </a:solidFill>
              </a:rPr>
              <a:t>1101 Connecticut St.</a:t>
            </a:r>
            <a:endParaRPr lang="en-CA" dirty="0"/>
          </a:p>
        </p:txBody>
      </p:sp>
      <p:pic>
        <p:nvPicPr>
          <p:cNvPr id="5" name="Content Placeholder 3">
            <a:extLst>
              <a:ext uri="{FF2B5EF4-FFF2-40B4-BE49-F238E27FC236}">
                <a16:creationId xmlns:a16="http://schemas.microsoft.com/office/drawing/2014/main" id="{2423F9AF-A840-4593-8ECF-63C4050E1707}"/>
              </a:ext>
            </a:extLst>
          </p:cNvPr>
          <p:cNvPicPr>
            <a:picLocks noChangeAspect="1"/>
          </p:cNvPicPr>
          <p:nvPr/>
        </p:nvPicPr>
        <p:blipFill>
          <a:blip r:embed="rId2"/>
          <a:stretch>
            <a:fillRect/>
          </a:stretch>
        </p:blipFill>
        <p:spPr>
          <a:xfrm>
            <a:off x="7414208" y="1600200"/>
            <a:ext cx="4152952" cy="4572000"/>
          </a:xfrm>
          <a:prstGeom prst="rect">
            <a:avLst/>
          </a:prstGeom>
        </p:spPr>
      </p:pic>
    </p:spTree>
    <p:extLst>
      <p:ext uri="{BB962C8B-B14F-4D97-AF65-F5344CB8AC3E}">
        <p14:creationId xmlns:p14="http://schemas.microsoft.com/office/powerpoint/2010/main" val="29686389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DCAC9-3D04-4FF3-B74F-1E864F9681FA}"/>
              </a:ext>
            </a:extLst>
          </p:cNvPr>
          <p:cNvSpPr>
            <a:spLocks noGrp="1"/>
          </p:cNvSpPr>
          <p:nvPr>
            <p:ph sz="half" idx="1"/>
          </p:nvPr>
        </p:nvSpPr>
        <p:spPr>
          <a:xfrm>
            <a:off x="594360" y="1600200"/>
            <a:ext cx="4114959" cy="4572000"/>
          </a:xfrm>
        </p:spPr>
        <p:txBody>
          <a:bodyPr/>
          <a:lstStyle/>
          <a:p>
            <a:pPr lvl="0"/>
            <a:r>
              <a:rPr lang="en-US" dirty="0"/>
              <a:t>The creation of the high performance envelope involved the development of two custom panning extrusions which extended out far enough to accommodate an extra 1.5″ (38mm.) of insulation that, in turn, eliminated the need for a more expensive hydronic heating solution.</a:t>
            </a:r>
          </a:p>
          <a:p>
            <a:pPr lvl="0"/>
            <a:endParaRPr lang="en-US" dirty="0"/>
          </a:p>
          <a:p>
            <a:pPr lvl="0"/>
            <a:r>
              <a:rPr lang="en-US" dirty="0"/>
              <a:t>Quite often upgrading the glazing system, especially at the beginning of the design phase before mechanical systems are selected, more than pays for itself in both reduced initial mechanical costs and even more so over the long term in energy savings. </a:t>
            </a:r>
          </a:p>
        </p:txBody>
      </p:sp>
      <p:sp>
        <p:nvSpPr>
          <p:cNvPr id="3" name="Title 2">
            <a:extLst>
              <a:ext uri="{FF2B5EF4-FFF2-40B4-BE49-F238E27FC236}">
                <a16:creationId xmlns:a16="http://schemas.microsoft.com/office/drawing/2014/main" id="{C83B16A0-34A7-44E3-812A-DF7CBC434A29}"/>
              </a:ext>
            </a:extLst>
          </p:cNvPr>
          <p:cNvSpPr>
            <a:spLocks noGrp="1"/>
          </p:cNvSpPr>
          <p:nvPr>
            <p:ph type="title"/>
          </p:nvPr>
        </p:nvSpPr>
        <p:spPr/>
        <p:txBody>
          <a:bodyPr/>
          <a:lstStyle/>
          <a:p>
            <a:r>
              <a:rPr lang="en-CA">
                <a:solidFill>
                  <a:schemeClr val="tx1">
                    <a:lumMod val="50000"/>
                    <a:lumOff val="50000"/>
                  </a:schemeClr>
                </a:solidFill>
              </a:rPr>
              <a:t>1101 Connecticut St.</a:t>
            </a:r>
            <a:endParaRPr lang="en-CA" dirty="0"/>
          </a:p>
        </p:txBody>
      </p:sp>
      <p:pic>
        <p:nvPicPr>
          <p:cNvPr id="6" name="Picture 5">
            <a:extLst>
              <a:ext uri="{FF2B5EF4-FFF2-40B4-BE49-F238E27FC236}">
                <a16:creationId xmlns:a16="http://schemas.microsoft.com/office/drawing/2014/main" id="{911AD6B0-86CA-4B81-8C8E-958F720ECD31}"/>
              </a:ext>
            </a:extLst>
          </p:cNvPr>
          <p:cNvPicPr>
            <a:picLocks noChangeAspect="1"/>
          </p:cNvPicPr>
          <p:nvPr/>
        </p:nvPicPr>
        <p:blipFill rotWithShape="1">
          <a:blip r:embed="rId2"/>
          <a:srcRect l="11154" t="19926" r="32456" b="5445"/>
          <a:stretch/>
        </p:blipFill>
        <p:spPr>
          <a:xfrm>
            <a:off x="5449367" y="1600200"/>
            <a:ext cx="6141491" cy="4572000"/>
          </a:xfrm>
          <a:prstGeom prst="rect">
            <a:avLst/>
          </a:prstGeom>
        </p:spPr>
      </p:pic>
    </p:spTree>
    <p:extLst>
      <p:ext uri="{BB962C8B-B14F-4D97-AF65-F5344CB8AC3E}">
        <p14:creationId xmlns:p14="http://schemas.microsoft.com/office/powerpoint/2010/main" val="2913073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1101 Connecticut</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289719" y="5532120"/>
            <a:ext cx="11277438" cy="640080"/>
          </a:xfrm>
        </p:spPr>
        <p:txBody>
          <a:bodyPr lIns="274320" rIns="91440"/>
          <a:lstStyle/>
          <a:p>
            <a:pPr lvl="0"/>
            <a:r>
              <a:rPr lang="en-US" sz="1600" dirty="0"/>
              <a:t>A free standing mockup allowed the installers to demonstrate their understanding of the window installation details and to refine the details for the variety of conditions. This mockup plus several windows were tested for water penetration. </a:t>
            </a:r>
            <a:endParaRPr lang="en-CA" sz="1600" dirty="0"/>
          </a:p>
          <a:p>
            <a:endParaRPr lang="en-CA" sz="1600" dirty="0"/>
          </a:p>
        </p:txBody>
      </p:sp>
      <p:pic>
        <p:nvPicPr>
          <p:cNvPr id="16" name="Picture 15" descr="A picture containing snow, standing, skiing, woman&#10;&#10;Description automatically generated">
            <a:extLst>
              <a:ext uri="{FF2B5EF4-FFF2-40B4-BE49-F238E27FC236}">
                <a16:creationId xmlns:a16="http://schemas.microsoft.com/office/drawing/2014/main" id="{D83F9959-596D-4824-ADCD-9379697DD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 y="1600200"/>
            <a:ext cx="10974378" cy="3581400"/>
          </a:xfrm>
          <a:prstGeom prst="rect">
            <a:avLst/>
          </a:prstGeom>
        </p:spPr>
      </p:pic>
      <p:sp>
        <p:nvSpPr>
          <p:cNvPr id="17" name="Rectangle 16">
            <a:extLst>
              <a:ext uri="{FF2B5EF4-FFF2-40B4-BE49-F238E27FC236}">
                <a16:creationId xmlns:a16="http://schemas.microsoft.com/office/drawing/2014/main" id="{08875E58-8110-409D-BC05-62EBF5ACBB3A}"/>
              </a:ext>
            </a:extLst>
          </p:cNvPr>
          <p:cNvSpPr/>
          <p:nvPr/>
        </p:nvSpPr>
        <p:spPr>
          <a:xfrm rot="21393263">
            <a:off x="8669126" y="2746686"/>
            <a:ext cx="231346" cy="2362200"/>
          </a:xfrm>
          <a:prstGeom prst="rect">
            <a:avLst/>
          </a:prstGeom>
          <a:solidFill>
            <a:srgbClr val="DED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943453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1101 Connecticut</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6107566" y="1600200"/>
            <a:ext cx="5459591" cy="4572000"/>
          </a:xfrm>
        </p:spPr>
        <p:txBody>
          <a:bodyPr lIns="274320" rIns="91440"/>
          <a:lstStyle/>
          <a:p>
            <a:r>
              <a:rPr lang="en-US" sz="1600" dirty="0"/>
              <a:t>As noted, the building received LEED Platinum certification</a:t>
            </a:r>
            <a:r>
              <a:rPr lang="en-US" dirty="0"/>
              <a:t> </a:t>
            </a:r>
            <a:r>
              <a:rPr lang="en-US" sz="1600" dirty="0"/>
              <a:t>for implementing practical and measurable strategies and solutions in areas including sustainable site development, water savings, energy efficiency, energy efficient appliances, drought tolerant landscaping, recycled low VOC materials, bicycle parking, and indoor environmental quality. </a:t>
            </a:r>
          </a:p>
          <a:p>
            <a:endParaRPr lang="en-US" sz="1600" dirty="0"/>
          </a:p>
          <a:p>
            <a:r>
              <a:rPr lang="en-US" sz="1600" dirty="0"/>
              <a:t>The building includes excellent solar orientation, solar thermal and photovoltaic panels, a centralized filtered air distribution system, on-site stormwater capture and management, and a range of healthy and environmentally preferable materials.</a:t>
            </a:r>
          </a:p>
          <a:p>
            <a:endParaRPr lang="en-US" sz="1600" dirty="0"/>
          </a:p>
          <a:p>
            <a:r>
              <a:rPr lang="en-US" sz="1600" dirty="0"/>
              <a:t>Achieving LEED Platinum was the result of good design. </a:t>
            </a:r>
            <a:endParaRPr lang="en-CA" sz="1600" dirty="0"/>
          </a:p>
          <a:p>
            <a:endParaRPr lang="en-CA" sz="1600" dirty="0"/>
          </a:p>
        </p:txBody>
      </p:sp>
      <p:pic>
        <p:nvPicPr>
          <p:cNvPr id="7" name="Picture 6" descr="A large white building&#10;&#10;Description automatically generated">
            <a:extLst>
              <a:ext uri="{FF2B5EF4-FFF2-40B4-BE49-F238E27FC236}">
                <a16:creationId xmlns:a16="http://schemas.microsoft.com/office/drawing/2014/main" id="{56E4CF86-F9CA-4A09-8322-8269303D3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616" y="1612393"/>
            <a:ext cx="5459591" cy="4548590"/>
          </a:xfrm>
          <a:prstGeom prst="rect">
            <a:avLst/>
          </a:prstGeom>
        </p:spPr>
      </p:pic>
    </p:spTree>
    <p:extLst>
      <p:ext uri="{BB962C8B-B14F-4D97-AF65-F5344CB8AC3E}">
        <p14:creationId xmlns:p14="http://schemas.microsoft.com/office/powerpoint/2010/main" val="2406802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DCAC9-3D04-4FF3-B74F-1E864F9681FA}"/>
              </a:ext>
            </a:extLst>
          </p:cNvPr>
          <p:cNvSpPr>
            <a:spLocks noGrp="1"/>
          </p:cNvSpPr>
          <p:nvPr>
            <p:ph sz="half" idx="1"/>
          </p:nvPr>
        </p:nvSpPr>
        <p:spPr>
          <a:xfrm>
            <a:off x="594360" y="1600200"/>
            <a:ext cx="10972800" cy="4572000"/>
          </a:xfrm>
        </p:spPr>
        <p:txBody>
          <a:bodyPr/>
          <a:lstStyle/>
          <a:p>
            <a:r>
              <a:rPr lang="en-US" dirty="0"/>
              <a:t>This excerpt from the project specification illustrates some of the standards for window performance.</a:t>
            </a:r>
          </a:p>
          <a:p>
            <a:endParaRPr lang="en-US" dirty="0"/>
          </a:p>
          <a:p>
            <a:r>
              <a:rPr lang="en-US" dirty="0"/>
              <a:t>A. Product Standard: Comply with AAMA/WDMA/CSA 101/I.S.2/A440 for definitions and</a:t>
            </a:r>
          </a:p>
          <a:p>
            <a:r>
              <a:rPr lang="en-US" dirty="0"/>
              <a:t>minimum standards of performance, materials, components, accessories, and fabrication</a:t>
            </a:r>
          </a:p>
          <a:p>
            <a:r>
              <a:rPr lang="en-US" dirty="0"/>
              <a:t>unless more stringent requirements are indicated.</a:t>
            </a:r>
          </a:p>
          <a:p>
            <a:r>
              <a:rPr lang="en-US" dirty="0"/>
              <a:t>	1. Window Certification: AMMA certified with label attached to each window.</a:t>
            </a:r>
          </a:p>
          <a:p>
            <a:r>
              <a:rPr lang="en-US" dirty="0"/>
              <a:t>B. Performance Class and Grade: AAMA/WDMA/CSA 101/I.S.2/A440 as follows:</a:t>
            </a:r>
          </a:p>
          <a:p>
            <a:r>
              <a:rPr lang="en-US" dirty="0"/>
              <a:t>	1. Minimum Performance Class and Grade:</a:t>
            </a:r>
          </a:p>
          <a:p>
            <a:r>
              <a:rPr lang="en-CA" dirty="0"/>
              <a:t>	a. Fixed Windows: FW-AW80.</a:t>
            </a:r>
          </a:p>
          <a:p>
            <a:r>
              <a:rPr lang="en-CA" dirty="0"/>
              <a:t>	b. Operable Windows: C-AW80.</a:t>
            </a:r>
          </a:p>
          <a:p>
            <a:r>
              <a:rPr lang="en-US" dirty="0"/>
              <a:t>C. Thermal Transmittance (U-factor): NFRC 100 maximum whole-window U-factor as required</a:t>
            </a:r>
          </a:p>
          <a:p>
            <a:r>
              <a:rPr lang="en-US" dirty="0"/>
              <a:t>per envelope energy requirements in Drawings.</a:t>
            </a:r>
          </a:p>
          <a:p>
            <a:r>
              <a:rPr lang="en-US" dirty="0"/>
              <a:t>D. Solar Heat-Gain Coefficient (SHGC): NFRC 200 maximum whole-window SHGC as required per</a:t>
            </a:r>
          </a:p>
          <a:p>
            <a:r>
              <a:rPr lang="en-US" dirty="0"/>
              <a:t>envelope energy requirements in Drawings.</a:t>
            </a:r>
          </a:p>
          <a:p>
            <a:r>
              <a:rPr lang="en-US" dirty="0"/>
              <a:t>E. Visible Light Transmission (VT): As required per envelope energy requirements in Drawings.</a:t>
            </a:r>
          </a:p>
        </p:txBody>
      </p:sp>
      <p:sp>
        <p:nvSpPr>
          <p:cNvPr id="3" name="Title 2">
            <a:extLst>
              <a:ext uri="{FF2B5EF4-FFF2-40B4-BE49-F238E27FC236}">
                <a16:creationId xmlns:a16="http://schemas.microsoft.com/office/drawing/2014/main" id="{C83B16A0-34A7-44E3-812A-DF7CBC434A29}"/>
              </a:ext>
            </a:extLst>
          </p:cNvPr>
          <p:cNvSpPr>
            <a:spLocks noGrp="1"/>
          </p:cNvSpPr>
          <p:nvPr>
            <p:ph type="title"/>
          </p:nvPr>
        </p:nvSpPr>
        <p:spPr/>
        <p:txBody>
          <a:bodyPr/>
          <a:lstStyle/>
          <a:p>
            <a:r>
              <a:rPr lang="en-CA" dirty="0">
                <a:solidFill>
                  <a:schemeClr val="tx1">
                    <a:lumMod val="50000"/>
                    <a:lumOff val="50000"/>
                  </a:schemeClr>
                </a:solidFill>
              </a:rPr>
              <a:t>1101 Connecticut St. Window Performance Requirements</a:t>
            </a:r>
            <a:endParaRPr lang="en-CA" dirty="0"/>
          </a:p>
        </p:txBody>
      </p:sp>
    </p:spTree>
    <p:extLst>
      <p:ext uri="{BB962C8B-B14F-4D97-AF65-F5344CB8AC3E}">
        <p14:creationId xmlns:p14="http://schemas.microsoft.com/office/powerpoint/2010/main" val="4139926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8039A2-5377-4797-A1B0-69CD2D70CBD5}"/>
              </a:ext>
            </a:extLst>
          </p:cNvPr>
          <p:cNvSpPr>
            <a:spLocks noGrp="1"/>
          </p:cNvSpPr>
          <p:nvPr>
            <p:ph sz="half" idx="1"/>
          </p:nvPr>
        </p:nvSpPr>
        <p:spPr/>
        <p:txBody>
          <a:bodyPr/>
          <a:lstStyle/>
          <a:p>
            <a:r>
              <a:rPr lang="en-US" dirty="0"/>
              <a:t>F, Thermal Movements: Provide aluminum windows, including anchorage, that allow for thermal</a:t>
            </a:r>
          </a:p>
          <a:p>
            <a:r>
              <a:rPr lang="en-US" dirty="0"/>
              <a:t>movements resulting from the following maximum change (range) in ambient and surface</a:t>
            </a:r>
          </a:p>
          <a:p>
            <a:r>
              <a:rPr lang="en-US" dirty="0"/>
              <a:t>temperatures by preventing buckling, opening of joints, overstressing of components, failure</a:t>
            </a:r>
          </a:p>
          <a:p>
            <a:r>
              <a:rPr lang="en-US" dirty="0"/>
              <a:t>of joint sealants, failure of connections, and other detrimental effects. Base engineering</a:t>
            </a:r>
          </a:p>
          <a:p>
            <a:r>
              <a:rPr lang="en-US" dirty="0"/>
              <a:t>calculation on surface temperatures of materials due to both solar heat gain and</a:t>
            </a:r>
          </a:p>
          <a:p>
            <a:r>
              <a:rPr lang="en-CA" dirty="0"/>
              <a:t>nighttime-sky heat loss.</a:t>
            </a:r>
            <a:endParaRPr lang="en-US" dirty="0"/>
          </a:p>
        </p:txBody>
      </p:sp>
      <p:sp>
        <p:nvSpPr>
          <p:cNvPr id="3" name="Title 2">
            <a:extLst>
              <a:ext uri="{FF2B5EF4-FFF2-40B4-BE49-F238E27FC236}">
                <a16:creationId xmlns:a16="http://schemas.microsoft.com/office/drawing/2014/main" id="{5D6642D4-B5EF-4ED7-8D59-C0DC45550DCD}"/>
              </a:ext>
            </a:extLst>
          </p:cNvPr>
          <p:cNvSpPr>
            <a:spLocks noGrp="1"/>
          </p:cNvSpPr>
          <p:nvPr>
            <p:ph type="title"/>
          </p:nvPr>
        </p:nvSpPr>
        <p:spPr/>
        <p:txBody>
          <a:bodyPr/>
          <a:lstStyle/>
          <a:p>
            <a:r>
              <a:rPr lang="en-CA">
                <a:solidFill>
                  <a:schemeClr val="tx1">
                    <a:lumMod val="50000"/>
                    <a:lumOff val="50000"/>
                  </a:schemeClr>
                </a:solidFill>
              </a:rPr>
              <a:t>1101 Connecticut St. Window Performance Requirements</a:t>
            </a:r>
            <a:endParaRPr lang="en-CA" dirty="0"/>
          </a:p>
        </p:txBody>
      </p:sp>
      <p:pic>
        <p:nvPicPr>
          <p:cNvPr id="4" name="Picture 3">
            <a:extLst>
              <a:ext uri="{FF2B5EF4-FFF2-40B4-BE49-F238E27FC236}">
                <a16:creationId xmlns:a16="http://schemas.microsoft.com/office/drawing/2014/main" id="{0EB4F8F3-F816-498C-983A-7A1B59A2ED36}"/>
              </a:ext>
            </a:extLst>
          </p:cNvPr>
          <p:cNvPicPr>
            <a:picLocks noChangeAspect="1"/>
          </p:cNvPicPr>
          <p:nvPr/>
        </p:nvPicPr>
        <p:blipFill rotWithShape="1">
          <a:blip r:embed="rId2"/>
          <a:srcRect l="8021" t="32178" r="23685" b="54456"/>
          <a:stretch/>
        </p:blipFill>
        <p:spPr>
          <a:xfrm>
            <a:off x="595313" y="3657600"/>
            <a:ext cx="11049159" cy="1371600"/>
          </a:xfrm>
          <a:prstGeom prst="rect">
            <a:avLst/>
          </a:prstGeom>
          <a:solidFill>
            <a:schemeClr val="bg1"/>
          </a:solidFill>
          <a:ln>
            <a:noFill/>
          </a:ln>
        </p:spPr>
      </p:pic>
      <p:sp>
        <p:nvSpPr>
          <p:cNvPr id="5" name="Rectangle 4">
            <a:extLst>
              <a:ext uri="{FF2B5EF4-FFF2-40B4-BE49-F238E27FC236}">
                <a16:creationId xmlns:a16="http://schemas.microsoft.com/office/drawing/2014/main" id="{30F00274-8B67-45D7-AF4B-988153A21434}"/>
              </a:ext>
            </a:extLst>
          </p:cNvPr>
          <p:cNvSpPr/>
          <p:nvPr/>
        </p:nvSpPr>
        <p:spPr>
          <a:xfrm>
            <a:off x="1051719" y="5334000"/>
            <a:ext cx="1371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89845307-0361-4EBC-A222-890223FE7C7E}"/>
              </a:ext>
            </a:extLst>
          </p:cNvPr>
          <p:cNvSpPr/>
          <p:nvPr/>
        </p:nvSpPr>
        <p:spPr>
          <a:xfrm>
            <a:off x="1204119" y="4800600"/>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6620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a:solidFill>
                  <a:schemeClr val="tx1">
                    <a:lumMod val="50000"/>
                    <a:lumOff val="50000"/>
                  </a:schemeClr>
                </a:solidFill>
              </a:rPr>
              <a:t>1101 Connecticut St.</a:t>
            </a:r>
            <a:endParaRPr lang="en-CA" sz="28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365919" y="5334000"/>
            <a:ext cx="11201240" cy="838200"/>
          </a:xfrm>
        </p:spPr>
        <p:txBody>
          <a:bodyPr lIns="274320" rIns="91440"/>
          <a:lstStyle/>
          <a:p>
            <a:r>
              <a:rPr lang="en-CA" sz="1600" dirty="0"/>
              <a:t>Neither daylight nor public and private views nor building appearance were compromised in achieving the high level of building envelope performance required to reach LEED platinum. </a:t>
            </a:r>
            <a:endParaRPr lang="en-CA" dirty="0"/>
          </a:p>
        </p:txBody>
      </p:sp>
      <p:pic>
        <p:nvPicPr>
          <p:cNvPr id="5" name="Picture 4" descr="A room filled with furniture and a large window&#10;&#10;Description automatically generated">
            <a:extLst>
              <a:ext uri="{FF2B5EF4-FFF2-40B4-BE49-F238E27FC236}">
                <a16:creationId xmlns:a16="http://schemas.microsoft.com/office/drawing/2014/main" id="{150600E8-B692-46C0-8B0E-E88E98AED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32" y="1600200"/>
            <a:ext cx="5410200" cy="3657600"/>
          </a:xfrm>
          <a:prstGeom prst="rect">
            <a:avLst/>
          </a:prstGeom>
        </p:spPr>
      </p:pic>
      <p:pic>
        <p:nvPicPr>
          <p:cNvPr id="7" name="Picture 6" descr="A living room filled with furniture and a large window&#10;&#10;Description automatically generated">
            <a:extLst>
              <a:ext uri="{FF2B5EF4-FFF2-40B4-BE49-F238E27FC236}">
                <a16:creationId xmlns:a16="http://schemas.microsoft.com/office/drawing/2014/main" id="{07E5957D-2600-476E-9134-D3048819E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813" y="1609725"/>
            <a:ext cx="5448300" cy="3638550"/>
          </a:xfrm>
          <a:prstGeom prst="rect">
            <a:avLst/>
          </a:prstGeom>
        </p:spPr>
      </p:pic>
    </p:spTree>
    <p:extLst>
      <p:ext uri="{BB962C8B-B14F-4D97-AF65-F5344CB8AC3E}">
        <p14:creationId xmlns:p14="http://schemas.microsoft.com/office/powerpoint/2010/main" val="98958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p:txBody>
          <a:bodyPr/>
          <a:lstStyle/>
          <a:p>
            <a:r>
              <a:rPr lang="en-CA" sz="2800" dirty="0">
                <a:solidFill>
                  <a:schemeClr val="tx1">
                    <a:lumMod val="50000"/>
                    <a:lumOff val="50000"/>
                  </a:schemeClr>
                </a:solidFill>
              </a:rPr>
              <a:t>A Brief History of Aluminum Usage</a:t>
            </a: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4176714" y="1600200"/>
            <a:ext cx="7390446" cy="4572000"/>
          </a:xfrm>
        </p:spPr>
        <p:txBody>
          <a:bodyPr lIns="274320" rIns="91440"/>
          <a:lstStyle/>
          <a:p>
            <a:r>
              <a:rPr lang="en-CA" sz="1600" dirty="0"/>
              <a:t>The first aluminum products are believed to be medals created during the reign of Napoleon 111 (approx.1852) who also served special guests at his state dinners on aluminum plates.</a:t>
            </a:r>
          </a:p>
          <a:p>
            <a:endParaRPr lang="en-CA" sz="1600" dirty="0"/>
          </a:p>
          <a:p>
            <a:r>
              <a:rPr lang="en-CA" sz="1600" dirty="0"/>
              <a:t>In 1887 Austrian engineer Karl Josef Bayer developed a chemical process to extract alumina from bauxite, the third most plentiful ore on earth. The basic process is still used today. In 1888 the Pittsburgh Reduction Company launched the first smelting plant in North America.</a:t>
            </a:r>
          </a:p>
          <a:p>
            <a:endParaRPr lang="en-CA" sz="1600" dirty="0"/>
          </a:p>
          <a:p>
            <a:r>
              <a:rPr lang="en-CA" sz="1600" dirty="0"/>
              <a:t>Aluminum is now produced with far less energy and at much less cost. In the early 1920’s, for example, the cost of aluminium was reduced by 80% because of innovations in the production process. </a:t>
            </a:r>
          </a:p>
          <a:p>
            <a:endParaRPr lang="en-CA" dirty="0"/>
          </a:p>
        </p:txBody>
      </p:sp>
      <p:sp>
        <p:nvSpPr>
          <p:cNvPr id="7" name="TextBox 6">
            <a:extLst>
              <a:ext uri="{FF2B5EF4-FFF2-40B4-BE49-F238E27FC236}">
                <a16:creationId xmlns:a16="http://schemas.microsoft.com/office/drawing/2014/main" id="{C952FA24-5A4D-4315-A964-9558D554A24B}"/>
              </a:ext>
            </a:extLst>
          </p:cNvPr>
          <p:cNvSpPr txBox="1"/>
          <p:nvPr/>
        </p:nvSpPr>
        <p:spPr>
          <a:xfrm rot="10800000" flipV="1">
            <a:off x="4176713" y="5795665"/>
            <a:ext cx="5104606" cy="461665"/>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Tablet commemorating birthplace of aluminum industry</a:t>
            </a:r>
          </a:p>
          <a:p>
            <a:r>
              <a:rPr lang="en-CA" sz="1200" dirty="0" err="1">
                <a:latin typeface="Arial" panose="020B0604020202020204" pitchFamily="34" charset="0"/>
                <a:cs typeface="Arial" panose="020B0604020202020204" pitchFamily="34" charset="0"/>
              </a:rPr>
              <a:t>Painatoke</a:t>
            </a:r>
            <a:r>
              <a:rPr lang="en-CA" sz="120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hlinkClick r:id="rId2"/>
              </a:rPr>
              <a:t>CC BY-SA 2.0  </a:t>
            </a:r>
            <a:r>
              <a:rPr lang="en-CA" sz="1200" dirty="0">
                <a:latin typeface="Arial" panose="020B0604020202020204" pitchFamily="34" charset="0"/>
                <a:cs typeface="Arial" panose="020B0604020202020204" pitchFamily="34" charset="0"/>
              </a:rPr>
              <a:t> via </a:t>
            </a:r>
            <a:r>
              <a:rPr lang="en-CA" sz="1200" dirty="0" err="1">
                <a:latin typeface="Arial" panose="020B0604020202020204" pitchFamily="34" charset="0"/>
                <a:cs typeface="Arial" panose="020B0604020202020204" pitchFamily="34" charset="0"/>
                <a:hlinkClick r:id="rId3"/>
              </a:rPr>
              <a:t>wikimedia</a:t>
            </a:r>
            <a:r>
              <a:rPr lang="en-CA" sz="1200" dirty="0">
                <a:latin typeface="Arial" panose="020B0604020202020204" pitchFamily="34" charset="0"/>
                <a:cs typeface="Arial" panose="020B0604020202020204" pitchFamily="34" charset="0"/>
                <a:hlinkClick r:id="rId3"/>
              </a:rPr>
              <a:t> </a:t>
            </a:r>
            <a:r>
              <a:rPr lang="en-CA" sz="1200" dirty="0">
                <a:latin typeface="Arial" panose="020B0604020202020204" pitchFamily="34" charset="0"/>
                <a:cs typeface="Arial" panose="020B0604020202020204" pitchFamily="34" charset="0"/>
              </a:rPr>
              <a:t> </a:t>
            </a:r>
          </a:p>
        </p:txBody>
      </p:sp>
      <p:pic>
        <p:nvPicPr>
          <p:cNvPr id="6" name="Picture 5" descr="A plaque on a wall&#10;&#10;Description automatically generated">
            <a:extLst>
              <a:ext uri="{FF2B5EF4-FFF2-40B4-BE49-F238E27FC236}">
                <a16:creationId xmlns:a16="http://schemas.microsoft.com/office/drawing/2014/main" id="{89E737FD-8C0C-461D-AC0B-DC6176776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13" y="1600200"/>
            <a:ext cx="3581400" cy="4572000"/>
          </a:xfrm>
          <a:prstGeom prst="rect">
            <a:avLst/>
          </a:prstGeom>
        </p:spPr>
      </p:pic>
    </p:spTree>
    <p:extLst>
      <p:ext uri="{BB962C8B-B14F-4D97-AF65-F5344CB8AC3E}">
        <p14:creationId xmlns:p14="http://schemas.microsoft.com/office/powerpoint/2010/main" val="22981920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in front of a house&#10;&#10;Description automatically generated">
            <a:extLst>
              <a:ext uri="{FF2B5EF4-FFF2-40B4-BE49-F238E27FC236}">
                <a16:creationId xmlns:a16="http://schemas.microsoft.com/office/drawing/2014/main" id="{8AF1F0CE-CB02-4ABD-A22B-C181C5E27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400"/>
            <a:ext cx="12161838" cy="8028736"/>
          </a:xfrm>
          <a:prstGeom prst="rect">
            <a:avLst/>
          </a:prstGeom>
        </p:spPr>
      </p:pic>
      <p:sp>
        <p:nvSpPr>
          <p:cNvPr id="2" name="Title 1">
            <a:extLst>
              <a:ext uri="{FF2B5EF4-FFF2-40B4-BE49-F238E27FC236}">
                <a16:creationId xmlns:a16="http://schemas.microsoft.com/office/drawing/2014/main" id="{8AB181AD-2A7A-4E7B-AE1B-F799848E3BA4}"/>
              </a:ext>
            </a:extLst>
          </p:cNvPr>
          <p:cNvSpPr>
            <a:spLocks noGrp="1"/>
          </p:cNvSpPr>
          <p:nvPr>
            <p:ph type="title"/>
          </p:nvPr>
        </p:nvSpPr>
        <p:spPr/>
        <p:txBody>
          <a:bodyPr/>
          <a:lstStyle/>
          <a:p>
            <a:r>
              <a:rPr lang="en-CA" dirty="0">
                <a:solidFill>
                  <a:schemeClr val="bg1"/>
                </a:solidFill>
              </a:rPr>
              <a:t>Summary and Resources</a:t>
            </a:r>
          </a:p>
        </p:txBody>
      </p:sp>
      <p:sp>
        <p:nvSpPr>
          <p:cNvPr id="9" name="Content Placeholder 8">
            <a:extLst>
              <a:ext uri="{FF2B5EF4-FFF2-40B4-BE49-F238E27FC236}">
                <a16:creationId xmlns:a16="http://schemas.microsoft.com/office/drawing/2014/main" id="{C25FFC60-B71B-4449-B5E2-DB7EF7BFF695}"/>
              </a:ext>
            </a:extLst>
          </p:cNvPr>
          <p:cNvSpPr>
            <a:spLocks noGrp="1"/>
          </p:cNvSpPr>
          <p:nvPr>
            <p:ph sz="half" idx="1"/>
          </p:nvPr>
        </p:nvSpPr>
        <p:spPr/>
        <p:txBody>
          <a:bodyPr/>
          <a:lstStyle/>
          <a:p>
            <a:endParaRPr lang="en-CA" dirty="0"/>
          </a:p>
        </p:txBody>
      </p:sp>
    </p:spTree>
    <p:extLst>
      <p:ext uri="{BB962C8B-B14F-4D97-AF65-F5344CB8AC3E}">
        <p14:creationId xmlns:p14="http://schemas.microsoft.com/office/powerpoint/2010/main" val="1009436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71D81E-5445-4BA2-AF71-926E040EE66A}"/>
              </a:ext>
            </a:extLst>
          </p:cNvPr>
          <p:cNvSpPr>
            <a:spLocks noGrp="1"/>
          </p:cNvSpPr>
          <p:nvPr>
            <p:ph sz="half" idx="1"/>
          </p:nvPr>
        </p:nvSpPr>
        <p:spPr/>
        <p:txBody>
          <a:bodyPr/>
          <a:lstStyle/>
          <a:p>
            <a:r>
              <a:rPr lang="en-CA" dirty="0"/>
              <a:t>Aluminum has been in use for many decades in many ways and in that time has proven to be an extremely versatile and reliable building material. During the period between its early production in 1887 and today, the means by which it’s raw materials are extracted from the earth, the methodologies by which they are combined, and the manner in which aluminum products are produced has improved significantly in relation to environmental protection, emissions, the amount of recycled material used and the reduction of energy needed.</a:t>
            </a:r>
          </a:p>
          <a:p>
            <a:endParaRPr lang="en-CA" dirty="0"/>
          </a:p>
          <a:p>
            <a:r>
              <a:rPr lang="en-CA" dirty="0"/>
              <a:t>The aluminum window industry has concurrently improved the technology used to fabricate window frame extrusions. Current extrusion advancements have improved their resistance to heat loss or gain to the point where aluminum is now a top performer for window frames that must meet the increasingly stringent energy usage requirements for today’s buildings.</a:t>
            </a:r>
          </a:p>
          <a:p>
            <a:endParaRPr lang="en-CA" dirty="0"/>
          </a:p>
          <a:p>
            <a:r>
              <a:rPr lang="en-CA" dirty="0"/>
              <a:t>The positive attributes of aluminum which include strength, stiffness, flexibility, durability, corrosion resistance, and non toxicity, combined with its ability to be recycled and reused indefinitely without a loss of any of these attributes, makes aluminum one of the most sustainable and beneficial building materials in current use.</a:t>
            </a:r>
          </a:p>
          <a:p>
            <a:endParaRPr lang="en-CA" dirty="0"/>
          </a:p>
          <a:p>
            <a:r>
              <a:rPr lang="en-CA" dirty="0"/>
              <a:t>Aluminum can be finished and colored in a number of ways and thus provides designers with an extremely wide choice of design options along with the knowledge they are using a safe, affordable, healthy, and sustainable material. </a:t>
            </a:r>
          </a:p>
        </p:txBody>
      </p:sp>
      <p:sp>
        <p:nvSpPr>
          <p:cNvPr id="3" name="Title 2">
            <a:extLst>
              <a:ext uri="{FF2B5EF4-FFF2-40B4-BE49-F238E27FC236}">
                <a16:creationId xmlns:a16="http://schemas.microsoft.com/office/drawing/2014/main" id="{5C407CE1-BF9C-4856-8E04-D9C70EE49E55}"/>
              </a:ext>
            </a:extLst>
          </p:cNvPr>
          <p:cNvSpPr>
            <a:spLocks noGrp="1"/>
          </p:cNvSpPr>
          <p:nvPr>
            <p:ph type="title"/>
          </p:nvPr>
        </p:nvSpPr>
        <p:spPr/>
        <p:txBody>
          <a:bodyPr/>
          <a:lstStyle/>
          <a:p>
            <a:r>
              <a:rPr lang="en-CA" dirty="0"/>
              <a:t>Summary</a:t>
            </a:r>
          </a:p>
        </p:txBody>
      </p:sp>
    </p:spTree>
    <p:extLst>
      <p:ext uri="{BB962C8B-B14F-4D97-AF65-F5344CB8AC3E}">
        <p14:creationId xmlns:p14="http://schemas.microsoft.com/office/powerpoint/2010/main" val="27693200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93464C-391D-41B1-88BE-00D762A4BF2D}"/>
              </a:ext>
            </a:extLst>
          </p:cNvPr>
          <p:cNvSpPr>
            <a:spLocks noGrp="1"/>
          </p:cNvSpPr>
          <p:nvPr>
            <p:ph sz="half" idx="1"/>
          </p:nvPr>
        </p:nvSpPr>
        <p:spPr/>
        <p:txBody>
          <a:bodyPr/>
          <a:lstStyle/>
          <a:p>
            <a:r>
              <a:rPr lang="en-CA" sz="1400" dirty="0"/>
              <a:t>“All About Aluminum,” UC RUSAL, n.d., </a:t>
            </a:r>
            <a:r>
              <a:rPr lang="en-CA" sz="1400" dirty="0">
                <a:hlinkClick r:id="rId2"/>
              </a:rPr>
              <a:t>https://www.aluminiumleader.com/history/industry_history/</a:t>
            </a:r>
            <a:r>
              <a:rPr lang="en-CA" sz="1400" dirty="0"/>
              <a:t>. Accessed June 2020</a:t>
            </a:r>
          </a:p>
          <a:p>
            <a:endParaRPr lang="en-CA" sz="1400" dirty="0"/>
          </a:p>
          <a:p>
            <a:r>
              <a:rPr lang="en-CA" sz="1400" dirty="0"/>
              <a:t>Alter, Lloyd. “Is Recycling Aluminum Sustainable and Green?”, </a:t>
            </a:r>
            <a:r>
              <a:rPr lang="en-CA" sz="1400" dirty="0" err="1"/>
              <a:t>Treehugger</a:t>
            </a:r>
            <a:r>
              <a:rPr lang="en-CA" sz="1400" dirty="0"/>
              <a:t>, Oct. 2018,</a:t>
            </a:r>
          </a:p>
          <a:p>
            <a:r>
              <a:rPr lang="en-CA" sz="1400" dirty="0">
                <a:hlinkClick r:id="rId3"/>
              </a:rPr>
              <a:t>https://www.treehugger.com/recycling-aluminum-good-thing-right-4857598</a:t>
            </a:r>
            <a:r>
              <a:rPr lang="en-CA" sz="1400" dirty="0"/>
              <a:t>. Accessed June 2020.</a:t>
            </a:r>
          </a:p>
          <a:p>
            <a:r>
              <a:rPr lang="en-CA" sz="1400" dirty="0"/>
              <a:t>.</a:t>
            </a:r>
          </a:p>
          <a:p>
            <a:r>
              <a:rPr lang="en-CA" sz="1400" dirty="0"/>
              <a:t>“Aluminum 101.” The Aluminum Association, n.d., </a:t>
            </a:r>
            <a:r>
              <a:rPr lang="en-CA" sz="1400" dirty="0">
                <a:hlinkClick r:id="rId4"/>
              </a:rPr>
              <a:t>https://www.aluminum.org/aluminum-advantage/aluminum-101</a:t>
            </a:r>
            <a:r>
              <a:rPr lang="en-CA" sz="1400" dirty="0"/>
              <a:t>. Accessed June 2020.</a:t>
            </a:r>
          </a:p>
          <a:p>
            <a:endParaRPr lang="en-CA" sz="1400" dirty="0"/>
          </a:p>
          <a:p>
            <a:r>
              <a:rPr lang="en-CA" sz="1400" dirty="0"/>
              <a:t>“Aluminum Properties.” The Australian Aluminum Council Ltd. n.d., </a:t>
            </a:r>
            <a:r>
              <a:rPr lang="en-CA" sz="1400" dirty="0">
                <a:hlinkClick r:id="rId5"/>
              </a:rPr>
              <a:t>http://aluminium.org.au/aluminium/properties/</a:t>
            </a:r>
            <a:r>
              <a:rPr lang="en-CA" sz="1400" dirty="0"/>
              <a:t>. Accessed June 2020.</a:t>
            </a:r>
          </a:p>
          <a:p>
            <a:endParaRPr lang="en-CA" sz="1400" dirty="0"/>
          </a:p>
          <a:p>
            <a:r>
              <a:rPr lang="en-CA" sz="1400" dirty="0"/>
              <a:t>“Aluminum Sustainability.” The Aluminum Association, n.d., </a:t>
            </a:r>
            <a:r>
              <a:rPr lang="en-CA" sz="1400" dirty="0">
                <a:hlinkClick r:id="rId6"/>
              </a:rPr>
              <a:t>https://www.aluminum.org/aluminum-sustainability</a:t>
            </a:r>
            <a:r>
              <a:rPr lang="en-CA" sz="1400" dirty="0"/>
              <a:t>. Accessed June 2020.</a:t>
            </a:r>
          </a:p>
          <a:p>
            <a:endParaRPr lang="en-CA" sz="1400" dirty="0"/>
          </a:p>
          <a:p>
            <a:r>
              <a:rPr lang="en-CA" sz="1400" dirty="0"/>
              <a:t>“Building and Construction.” The Aluminum Association, n.d., </a:t>
            </a:r>
            <a:r>
              <a:rPr lang="en-CA" sz="1400" dirty="0">
                <a:hlinkClick r:id="rId7"/>
              </a:rPr>
              <a:t>https://www.aluminum.org/product-markets/building-construction</a:t>
            </a:r>
            <a:r>
              <a:rPr lang="en-CA" sz="1400" dirty="0"/>
              <a:t>. Accessed June 2020.</a:t>
            </a:r>
          </a:p>
          <a:p>
            <a:endParaRPr lang="en-CA" sz="1400" dirty="0"/>
          </a:p>
          <a:p>
            <a:r>
              <a:rPr lang="en-CA" sz="1400" dirty="0"/>
              <a:t>“Experience the Benefits of Aluminum in Green Architecture.”  The International Aluminum Institute, n.d., </a:t>
            </a:r>
            <a:r>
              <a:rPr lang="en-CA" sz="1400" dirty="0">
                <a:hlinkClick r:id="rId8"/>
              </a:rPr>
              <a:t>http://greenbuilding.world-aluminium.org/home/</a:t>
            </a:r>
            <a:r>
              <a:rPr lang="en-CA" sz="1400" dirty="0"/>
              <a:t>. Accessed June 2020.</a:t>
            </a:r>
          </a:p>
          <a:p>
            <a:endParaRPr lang="en-CA" sz="1400" dirty="0"/>
          </a:p>
          <a:p>
            <a:endParaRPr lang="en-CA" sz="1400" dirty="0"/>
          </a:p>
        </p:txBody>
      </p:sp>
      <p:sp>
        <p:nvSpPr>
          <p:cNvPr id="3" name="Title 2">
            <a:extLst>
              <a:ext uri="{FF2B5EF4-FFF2-40B4-BE49-F238E27FC236}">
                <a16:creationId xmlns:a16="http://schemas.microsoft.com/office/drawing/2014/main" id="{E2011E8B-C878-4F7C-9AC3-04A592AB43B7}"/>
              </a:ext>
            </a:extLst>
          </p:cNvPr>
          <p:cNvSpPr>
            <a:spLocks noGrp="1"/>
          </p:cNvSpPr>
          <p:nvPr>
            <p:ph type="title"/>
          </p:nvPr>
        </p:nvSpPr>
        <p:spPr/>
        <p:txBody>
          <a:bodyPr/>
          <a:lstStyle/>
          <a:p>
            <a:r>
              <a:rPr lang="en-CA" dirty="0"/>
              <a:t>Resources</a:t>
            </a:r>
          </a:p>
        </p:txBody>
      </p:sp>
    </p:spTree>
    <p:extLst>
      <p:ext uri="{BB962C8B-B14F-4D97-AF65-F5344CB8AC3E}">
        <p14:creationId xmlns:p14="http://schemas.microsoft.com/office/powerpoint/2010/main" val="7952343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1139-382E-4954-959E-29E631C922BE}"/>
              </a:ext>
            </a:extLst>
          </p:cNvPr>
          <p:cNvSpPr>
            <a:spLocks noGrp="1"/>
          </p:cNvSpPr>
          <p:nvPr>
            <p:ph type="title"/>
          </p:nvPr>
        </p:nvSpPr>
        <p:spPr/>
        <p:txBody>
          <a:bodyPr/>
          <a:lstStyle/>
          <a:p>
            <a:r>
              <a:rPr lang="en-CA" dirty="0"/>
              <a:t>Resources</a:t>
            </a:r>
          </a:p>
        </p:txBody>
      </p:sp>
      <p:sp>
        <p:nvSpPr>
          <p:cNvPr id="3" name="Content Placeholder 2">
            <a:extLst>
              <a:ext uri="{FF2B5EF4-FFF2-40B4-BE49-F238E27FC236}">
                <a16:creationId xmlns:a16="http://schemas.microsoft.com/office/drawing/2014/main" id="{334FEE31-BA3A-4DE7-959E-6CE7C4F35545}"/>
              </a:ext>
            </a:extLst>
          </p:cNvPr>
          <p:cNvSpPr>
            <a:spLocks noGrp="1"/>
          </p:cNvSpPr>
          <p:nvPr>
            <p:ph sz="half" idx="1"/>
          </p:nvPr>
        </p:nvSpPr>
        <p:spPr/>
        <p:txBody>
          <a:bodyPr/>
          <a:lstStyle/>
          <a:p>
            <a:r>
              <a:rPr lang="en-CA" sz="1400" dirty="0"/>
              <a:t>“How Aluminum Changed  Architecture.” </a:t>
            </a:r>
            <a:r>
              <a:rPr lang="en-CA" sz="1400" dirty="0" err="1"/>
              <a:t>Raynears</a:t>
            </a:r>
            <a:r>
              <a:rPr lang="en-CA" sz="1400" dirty="0"/>
              <a:t> Aluminum, n.d., </a:t>
            </a:r>
            <a:r>
              <a:rPr lang="en-CA" sz="1400" dirty="0">
                <a:hlinkClick r:id="rId2"/>
              </a:rPr>
              <a:t>https://www.reynaers.com/en/how-aluminium-changed-architecture</a:t>
            </a:r>
            <a:r>
              <a:rPr lang="en-CA" sz="1400" dirty="0"/>
              <a:t>. Accessed June 2020.</a:t>
            </a:r>
          </a:p>
          <a:p>
            <a:endParaRPr lang="en-CA" sz="1400" dirty="0"/>
          </a:p>
          <a:p>
            <a:r>
              <a:rPr lang="en-CA" sz="1400" dirty="0"/>
              <a:t>“Measuring Performance: U Factor.” Efficient Windows Collaborative, n.d.,</a:t>
            </a:r>
            <a:r>
              <a:rPr lang="en-CA" sz="1400" dirty="0">
                <a:hlinkClick r:id="rId3"/>
              </a:rPr>
              <a:t> https://www.efficientwindows.org/ufactor.php</a:t>
            </a:r>
            <a:r>
              <a:rPr lang="en-CA" sz="1400" dirty="0"/>
              <a:t>. Accessed June 2020.</a:t>
            </a:r>
          </a:p>
          <a:p>
            <a:endParaRPr lang="en-CA" sz="1400" dirty="0"/>
          </a:p>
          <a:p>
            <a:r>
              <a:rPr lang="en-CA" sz="1400" dirty="0"/>
              <a:t>Milne Geoff, and Chris Reardon. “Embodied Energy.” Your Home, 2013, </a:t>
            </a:r>
            <a:r>
              <a:rPr lang="en-CA" sz="1400" dirty="0">
                <a:hlinkClick r:id="rId4"/>
              </a:rPr>
              <a:t>https://www.yourhome.gov.au/materials/embodied-energy</a:t>
            </a:r>
            <a:r>
              <a:rPr lang="en-CA" sz="1400" dirty="0"/>
              <a:t>. Accessed June 2020.</a:t>
            </a:r>
          </a:p>
          <a:p>
            <a:endParaRPr lang="en-CA" sz="1400" dirty="0"/>
          </a:p>
          <a:p>
            <a:r>
              <a:rPr lang="en-CA" sz="1400" dirty="0"/>
              <a:t>Windows for High-performance Commercial Buildings, 2020 Efficient Windows Collaborative, n.d., </a:t>
            </a:r>
            <a:r>
              <a:rPr lang="en-CA" sz="1400" dirty="0">
                <a:hlinkClick r:id="rId5"/>
              </a:rPr>
              <a:t>https://www.commercialwindows.org/energy.php</a:t>
            </a:r>
            <a:r>
              <a:rPr lang="en-CA" sz="1400" dirty="0"/>
              <a:t>. Accessed June 2020.</a:t>
            </a:r>
          </a:p>
          <a:p>
            <a:endParaRPr lang="en-CA" sz="1400" dirty="0"/>
          </a:p>
          <a:p>
            <a:r>
              <a:rPr lang="en-CA" sz="1400" dirty="0"/>
              <a:t>“Window Types and Technologies.” Energy Saver, Enegry.gov., n.d., </a:t>
            </a:r>
          </a:p>
          <a:p>
            <a:r>
              <a:rPr lang="en-CA" sz="1400" dirty="0">
                <a:hlinkClick r:id="rId6"/>
              </a:rPr>
              <a:t>https://www.energy.gov/energysaver/window-types-and-technologies</a:t>
            </a:r>
            <a:r>
              <a:rPr lang="en-CA" sz="1400" dirty="0"/>
              <a:t>. Accessed June 2020.</a:t>
            </a:r>
          </a:p>
        </p:txBody>
      </p:sp>
    </p:spTree>
    <p:extLst>
      <p:ext uri="{BB962C8B-B14F-4D97-AF65-F5344CB8AC3E}">
        <p14:creationId xmlns:p14="http://schemas.microsoft.com/office/powerpoint/2010/main" val="2190446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4D48B0-9094-4E71-9993-0324B6253055}"/>
              </a:ext>
            </a:extLst>
          </p:cNvPr>
          <p:cNvSpPr>
            <a:spLocks noGrp="1"/>
          </p:cNvSpPr>
          <p:nvPr>
            <p:ph sz="half" idx="1"/>
          </p:nvPr>
        </p:nvSpPr>
        <p:spPr>
          <a:xfrm>
            <a:off x="594360" y="1600200"/>
            <a:ext cx="5334159" cy="4572000"/>
          </a:xfrm>
        </p:spPr>
        <p:txBody>
          <a:bodyPr/>
          <a:lstStyle/>
          <a:p>
            <a:r>
              <a:rPr lang="en-CA" sz="1200" dirty="0"/>
              <a:t>If you desire AIA/CES, state licensing or CE credits for another organization, please click on the button to commence your online test. A score of 80% or better will allow you to print your Certificate of Completion; you may also go to your AEC Daily Transcript to see your completed courses and certificates.</a:t>
            </a:r>
          </a:p>
          <a:p>
            <a:endParaRPr lang="en-CA" sz="1200" dirty="0"/>
          </a:p>
          <a:p>
            <a:r>
              <a:rPr lang="en-CA" sz="1200" dirty="0"/>
              <a:t>For additional knowledge and post-seminar assistance, click on the Ask an Expert link.</a:t>
            </a:r>
          </a:p>
          <a:p>
            <a:endParaRPr lang="en-CA" sz="1200" dirty="0"/>
          </a:p>
          <a:p>
            <a:r>
              <a:rPr lang="en-CA" sz="1200" dirty="0"/>
              <a:t>If you have colleagues that might benefit from this seminar, please let them know. Feel free to revisit the AEC Daily website to download additional programs.</a:t>
            </a:r>
          </a:p>
          <a:p>
            <a:endParaRPr lang="en-CA" dirty="0"/>
          </a:p>
        </p:txBody>
      </p:sp>
      <p:sp>
        <p:nvSpPr>
          <p:cNvPr id="3" name="Title 2">
            <a:extLst>
              <a:ext uri="{FF2B5EF4-FFF2-40B4-BE49-F238E27FC236}">
                <a16:creationId xmlns:a16="http://schemas.microsoft.com/office/drawing/2014/main" id="{D334E81C-B167-4A35-88F0-55120D9CE80C}"/>
              </a:ext>
            </a:extLst>
          </p:cNvPr>
          <p:cNvSpPr>
            <a:spLocks noGrp="1"/>
          </p:cNvSpPr>
          <p:nvPr>
            <p:ph type="title"/>
          </p:nvPr>
        </p:nvSpPr>
        <p:spPr/>
        <p:txBody>
          <a:bodyPr/>
          <a:lstStyle/>
          <a:p>
            <a:r>
              <a:rPr lang="en-CA" dirty="0"/>
              <a:t>Conclusion</a:t>
            </a:r>
          </a:p>
        </p:txBody>
      </p:sp>
      <p:sp>
        <p:nvSpPr>
          <p:cNvPr id="4" name="Rounded Rectangle 44">
            <a:extLst>
              <a:ext uri="{FF2B5EF4-FFF2-40B4-BE49-F238E27FC236}">
                <a16:creationId xmlns:a16="http://schemas.microsoft.com/office/drawing/2014/main" id="{16B6AEC9-4E2F-45BD-89B2-CCE8F2708F11}"/>
              </a:ext>
            </a:extLst>
          </p:cNvPr>
          <p:cNvSpPr>
            <a:spLocks noChangeAspect="1"/>
          </p:cNvSpPr>
          <p:nvPr/>
        </p:nvSpPr>
        <p:spPr>
          <a:xfrm>
            <a:off x="604439" y="4278112"/>
            <a:ext cx="731520" cy="263347"/>
          </a:xfrm>
          <a:prstGeom prst="round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CA"/>
          </a:p>
        </p:txBody>
      </p:sp>
      <p:sp>
        <p:nvSpPr>
          <p:cNvPr id="5" name="TextBox 4">
            <a:extLst>
              <a:ext uri="{FF2B5EF4-FFF2-40B4-BE49-F238E27FC236}">
                <a16:creationId xmlns:a16="http://schemas.microsoft.com/office/drawing/2014/main" id="{02D0E6E1-32B3-4D4D-B13F-1A29F2BAC345}"/>
              </a:ext>
            </a:extLst>
          </p:cNvPr>
          <p:cNvSpPr txBox="1"/>
          <p:nvPr/>
        </p:nvSpPr>
        <p:spPr>
          <a:xfrm>
            <a:off x="612701" y="4278346"/>
            <a:ext cx="646850" cy="261611"/>
          </a:xfrm>
          <a:prstGeom prst="rect">
            <a:avLst/>
          </a:prstGeom>
          <a:noFill/>
        </p:spPr>
        <p:txBody>
          <a:bodyPr wrap="square" lIns="91428" tIns="45713" rIns="91428" bIns="45713" rtlCol="0">
            <a:spAutoFit/>
          </a:bodyPr>
          <a:lstStyle/>
          <a:p>
            <a:r>
              <a:rPr lang="en-CA" sz="1100" b="1" dirty="0">
                <a:solidFill>
                  <a:schemeClr val="bg1"/>
                </a:solidFill>
                <a:latin typeface="Arial" panose="020B0604020202020204" pitchFamily="34" charset="0"/>
                <a:cs typeface="Arial" panose="020B0604020202020204" pitchFamily="34" charset="0"/>
              </a:rPr>
              <a:t>MORE</a:t>
            </a:r>
          </a:p>
        </p:txBody>
      </p:sp>
      <p:sp>
        <p:nvSpPr>
          <p:cNvPr id="6" name="Chevron 46">
            <a:extLst>
              <a:ext uri="{FF2B5EF4-FFF2-40B4-BE49-F238E27FC236}">
                <a16:creationId xmlns:a16="http://schemas.microsoft.com/office/drawing/2014/main" id="{9106A1B0-2B9F-4E59-A082-5C7FAAA83083}"/>
              </a:ext>
            </a:extLst>
          </p:cNvPr>
          <p:cNvSpPr/>
          <p:nvPr/>
        </p:nvSpPr>
        <p:spPr>
          <a:xfrm>
            <a:off x="1168111" y="4354158"/>
            <a:ext cx="91440" cy="10058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CA">
              <a:solidFill>
                <a:schemeClr val="tx1"/>
              </a:solidFill>
            </a:endParaRPr>
          </a:p>
        </p:txBody>
      </p:sp>
      <p:pic>
        <p:nvPicPr>
          <p:cNvPr id="7" name="Content Placeholder 5">
            <a:extLst>
              <a:ext uri="{FF2B5EF4-FFF2-40B4-BE49-F238E27FC236}">
                <a16:creationId xmlns:a16="http://schemas.microsoft.com/office/drawing/2014/main" id="{D2E8B6A0-4E4B-4DD6-A30B-E5AFBBF463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863" y="5797560"/>
            <a:ext cx="1498144" cy="363299"/>
          </a:xfrm>
          <a:prstGeom prst="rect">
            <a:avLst/>
          </a:prstGeom>
        </p:spPr>
      </p:pic>
      <p:sp>
        <p:nvSpPr>
          <p:cNvPr id="8" name="Text Box 65">
            <a:extLst>
              <a:ext uri="{FF2B5EF4-FFF2-40B4-BE49-F238E27FC236}">
                <a16:creationId xmlns:a16="http://schemas.microsoft.com/office/drawing/2014/main" id="{AB6FB619-42E4-4C81-99FC-05CEEE8FF7D5}"/>
              </a:ext>
            </a:extLst>
          </p:cNvPr>
          <p:cNvSpPr txBox="1">
            <a:spLocks noChangeArrowheads="1"/>
          </p:cNvSpPr>
          <p:nvPr/>
        </p:nvSpPr>
        <p:spPr bwMode="auto">
          <a:xfrm>
            <a:off x="543051" y="5914447"/>
            <a:ext cx="781137" cy="19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672" tIns="34336" rIns="68672" bIns="34336">
            <a:sp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algn="l" eaLnBrk="1" hangingPunct="1">
              <a:spcBef>
                <a:spcPct val="50000"/>
              </a:spcBef>
              <a:defRPr/>
            </a:pPr>
            <a:r>
              <a:rPr lang="en-US" sz="800" b="1" baseline="0" dirty="0">
                <a:solidFill>
                  <a:schemeClr val="bg1">
                    <a:lumMod val="65000"/>
                  </a:schemeClr>
                </a:solidFill>
                <a:latin typeface="Arial" pitchFamily="34" charset="0"/>
                <a:cs typeface="Arial" pitchFamily="34" charset="0"/>
              </a:rPr>
              <a:t>powered by </a:t>
            </a:r>
            <a:endParaRPr lang="en-US" sz="800" b="1" i="1" baseline="0" dirty="0">
              <a:solidFill>
                <a:schemeClr val="bg1">
                  <a:lumMod val="65000"/>
                </a:schemeClr>
              </a:solidFill>
              <a:latin typeface="Arial" pitchFamily="34" charset="0"/>
              <a:cs typeface="Arial" pitchFamily="34" charset="0"/>
            </a:endParaRPr>
          </a:p>
        </p:txBody>
      </p:sp>
      <p:sp>
        <p:nvSpPr>
          <p:cNvPr id="9" name="Rectangle 50">
            <a:hlinkClick r:id="rId3"/>
            <a:extLst>
              <a:ext uri="{FF2B5EF4-FFF2-40B4-BE49-F238E27FC236}">
                <a16:creationId xmlns:a16="http://schemas.microsoft.com/office/drawing/2014/main" id="{A8D7C85C-C47D-4519-8218-89E5F24B6C22}"/>
              </a:ext>
            </a:extLst>
          </p:cNvPr>
          <p:cNvSpPr>
            <a:spLocks noChangeArrowheads="1"/>
          </p:cNvSpPr>
          <p:nvPr/>
        </p:nvSpPr>
        <p:spPr bwMode="auto">
          <a:xfrm>
            <a:off x="518319" y="5666510"/>
            <a:ext cx="2362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672" tIns="34336" rIns="68672" bIns="34336" anchor="ctr"/>
          <a:lstStyle/>
          <a:p>
            <a:endParaRPr lang="en-CA"/>
          </a:p>
        </p:txBody>
      </p:sp>
      <p:sp>
        <p:nvSpPr>
          <p:cNvPr id="10" name="Rectangle 49">
            <a:hlinkClick r:id="rId4"/>
            <a:extLst>
              <a:ext uri="{FF2B5EF4-FFF2-40B4-BE49-F238E27FC236}">
                <a16:creationId xmlns:a16="http://schemas.microsoft.com/office/drawing/2014/main" id="{6736CB54-8BC6-4415-9EE8-D791A551A88F}"/>
              </a:ext>
            </a:extLst>
          </p:cNvPr>
          <p:cNvSpPr>
            <a:spLocks noChangeAspect="1" noChangeArrowheads="1"/>
          </p:cNvSpPr>
          <p:nvPr/>
        </p:nvSpPr>
        <p:spPr bwMode="auto">
          <a:xfrm>
            <a:off x="608013" y="4249469"/>
            <a:ext cx="727946" cy="32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endParaRPr lang="en-CA"/>
          </a:p>
        </p:txBody>
      </p:sp>
      <p:sp>
        <p:nvSpPr>
          <p:cNvPr id="11" name="Rectangle 7">
            <a:extLst>
              <a:ext uri="{FF2B5EF4-FFF2-40B4-BE49-F238E27FC236}">
                <a16:creationId xmlns:a16="http://schemas.microsoft.com/office/drawing/2014/main" id="{152508EE-5E69-4AF3-AF0A-1FC880A6A862}"/>
              </a:ext>
            </a:extLst>
          </p:cNvPr>
          <p:cNvSpPr>
            <a:spLocks noChangeArrowheads="1"/>
          </p:cNvSpPr>
          <p:nvPr/>
        </p:nvSpPr>
        <p:spPr bwMode="auto">
          <a:xfrm>
            <a:off x="6464014" y="2810522"/>
            <a:ext cx="5103305"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p>
            <a:pPr>
              <a:defRPr/>
            </a:pPr>
            <a:r>
              <a:rPr lang="en-CA" sz="1100" dirty="0">
                <a:solidFill>
                  <a:srgbClr val="1C1C1C"/>
                </a:solidFill>
                <a:latin typeface="Arial" pitchFamily="34" charset="0"/>
                <a:cs typeface="Arial" pitchFamily="34" charset="0"/>
              </a:rPr>
              <a:t>©2020 All Weather Architectural Aluminum. The material contained in this course was researched, assembled, and produced by All Weather Architectural Aluminum  and remains its property. Questions or concerns about the content of this course should be directed to the program instructor. This multimedia product is the copyright of AEC Daily.</a:t>
            </a:r>
          </a:p>
        </p:txBody>
      </p:sp>
      <p:sp>
        <p:nvSpPr>
          <p:cNvPr id="12" name="TextBox 11">
            <a:extLst>
              <a:ext uri="{FF2B5EF4-FFF2-40B4-BE49-F238E27FC236}">
                <a16:creationId xmlns:a16="http://schemas.microsoft.com/office/drawing/2014/main" id="{52C8AC27-9086-467B-A97A-C64222002EFF}"/>
              </a:ext>
            </a:extLst>
          </p:cNvPr>
          <p:cNvSpPr txBox="1"/>
          <p:nvPr/>
        </p:nvSpPr>
        <p:spPr>
          <a:xfrm>
            <a:off x="6464013" y="4082868"/>
            <a:ext cx="5092591" cy="365760"/>
          </a:xfrm>
          <a:prstGeom prst="rect">
            <a:avLst/>
          </a:prstGeom>
          <a:noFill/>
        </p:spPr>
        <p:txBody>
          <a:bodyPr wrap="square" lIns="0" tIns="0" rIns="0" bIns="0" rtlCol="0">
            <a:noAutofit/>
          </a:bodyPr>
          <a:lstStyle/>
          <a:p>
            <a:r>
              <a:rPr lang="en-CA" dirty="0">
                <a:solidFill>
                  <a:srgbClr val="1C1C1C"/>
                </a:solidFill>
                <a:latin typeface="Arial" pitchFamily="34" charset="0"/>
                <a:cs typeface="Arial" pitchFamily="34" charset="0"/>
              </a:rPr>
              <a:t>Questions? Ask an Expert – click here</a:t>
            </a:r>
          </a:p>
        </p:txBody>
      </p:sp>
      <p:sp>
        <p:nvSpPr>
          <p:cNvPr id="13" name="Rounded Rectangle 37">
            <a:extLst>
              <a:ext uri="{FF2B5EF4-FFF2-40B4-BE49-F238E27FC236}">
                <a16:creationId xmlns:a16="http://schemas.microsoft.com/office/drawing/2014/main" id="{6C3F0CAA-5ABC-488C-9C50-7ED04C43D066}"/>
              </a:ext>
            </a:extLst>
          </p:cNvPr>
          <p:cNvSpPr/>
          <p:nvPr/>
        </p:nvSpPr>
        <p:spPr>
          <a:xfrm>
            <a:off x="6464234" y="5791200"/>
            <a:ext cx="787800" cy="365760"/>
          </a:xfrm>
          <a:prstGeom prst="roundRect">
            <a:avLst/>
          </a:prstGeom>
          <a:solidFill>
            <a:srgbClr val="008C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CA"/>
          </a:p>
        </p:txBody>
      </p:sp>
      <p:sp>
        <p:nvSpPr>
          <p:cNvPr id="14" name="Text Box 1069">
            <a:extLst>
              <a:ext uri="{FF2B5EF4-FFF2-40B4-BE49-F238E27FC236}">
                <a16:creationId xmlns:a16="http://schemas.microsoft.com/office/drawing/2014/main" id="{CE37AD0F-6C63-4663-A21F-D63EFAB69C3D}"/>
              </a:ext>
            </a:extLst>
          </p:cNvPr>
          <p:cNvSpPr txBox="1">
            <a:spLocks noChangeArrowheads="1"/>
          </p:cNvSpPr>
          <p:nvPr/>
        </p:nvSpPr>
        <p:spPr bwMode="auto">
          <a:xfrm>
            <a:off x="6532372" y="5817160"/>
            <a:ext cx="640081" cy="32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algn="ctr" eaLnBrk="1" hangingPunct="1">
              <a:spcBef>
                <a:spcPct val="0"/>
              </a:spcBef>
              <a:defRPr/>
            </a:pPr>
            <a:r>
              <a:rPr lang="en-US" sz="1500" b="1" baseline="0" dirty="0">
                <a:solidFill>
                  <a:schemeClr val="bg1"/>
                </a:solidFill>
                <a:latin typeface="Arial" charset="0"/>
              </a:rPr>
              <a:t>Exit</a:t>
            </a:r>
          </a:p>
        </p:txBody>
      </p:sp>
      <p:sp>
        <p:nvSpPr>
          <p:cNvPr id="15" name="Rounded Rectangle 39">
            <a:extLst>
              <a:ext uri="{FF2B5EF4-FFF2-40B4-BE49-F238E27FC236}">
                <a16:creationId xmlns:a16="http://schemas.microsoft.com/office/drawing/2014/main" id="{62BC4089-36C3-4C23-9370-B346D9597805}"/>
              </a:ext>
            </a:extLst>
          </p:cNvPr>
          <p:cNvSpPr/>
          <p:nvPr/>
        </p:nvSpPr>
        <p:spPr>
          <a:xfrm>
            <a:off x="6463316" y="5075256"/>
            <a:ext cx="3060282" cy="365760"/>
          </a:xfrm>
          <a:prstGeom prst="roundRect">
            <a:avLst/>
          </a:prstGeom>
          <a:solidFill>
            <a:srgbClr val="008C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CA"/>
          </a:p>
        </p:txBody>
      </p:sp>
      <p:sp>
        <p:nvSpPr>
          <p:cNvPr id="16" name="Text Box 1069">
            <a:extLst>
              <a:ext uri="{FF2B5EF4-FFF2-40B4-BE49-F238E27FC236}">
                <a16:creationId xmlns:a16="http://schemas.microsoft.com/office/drawing/2014/main" id="{DCA2C4E4-CB0A-4393-8E9C-9BF210C4867A}"/>
              </a:ext>
            </a:extLst>
          </p:cNvPr>
          <p:cNvSpPr txBox="1">
            <a:spLocks noChangeArrowheads="1"/>
          </p:cNvSpPr>
          <p:nvPr/>
        </p:nvSpPr>
        <p:spPr bwMode="auto">
          <a:xfrm>
            <a:off x="6553327" y="5101216"/>
            <a:ext cx="2871303" cy="32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sz="2400" baseline="-25000">
                <a:solidFill>
                  <a:srgbClr val="4D4D4D"/>
                </a:solidFill>
                <a:latin typeface="Eras Medium ITC" pitchFamily="34" charset="0"/>
              </a:defRPr>
            </a:lvl1pPr>
            <a:lvl2pPr marL="742950" indent="-285750" eaLnBrk="0" hangingPunct="0">
              <a:defRPr sz="2400" baseline="-25000">
                <a:solidFill>
                  <a:srgbClr val="4D4D4D"/>
                </a:solidFill>
                <a:latin typeface="Eras Medium ITC" pitchFamily="34" charset="0"/>
              </a:defRPr>
            </a:lvl2pPr>
            <a:lvl3pPr marL="1143000" indent="-228600" eaLnBrk="0" hangingPunct="0">
              <a:defRPr sz="2400" baseline="-25000">
                <a:solidFill>
                  <a:srgbClr val="4D4D4D"/>
                </a:solidFill>
                <a:latin typeface="Eras Medium ITC" pitchFamily="34" charset="0"/>
              </a:defRPr>
            </a:lvl3pPr>
            <a:lvl4pPr marL="1600200" indent="-228600" eaLnBrk="0" hangingPunct="0">
              <a:defRPr sz="2400" baseline="-25000">
                <a:solidFill>
                  <a:srgbClr val="4D4D4D"/>
                </a:solidFill>
                <a:latin typeface="Eras Medium ITC" pitchFamily="34" charset="0"/>
              </a:defRPr>
            </a:lvl4pPr>
            <a:lvl5pPr marL="2057400" indent="-228600" eaLnBrk="0" hangingPunct="0">
              <a:defRPr sz="2400" baseline="-25000">
                <a:solidFill>
                  <a:srgbClr val="4D4D4D"/>
                </a:solidFill>
                <a:latin typeface="Eras Medium ITC" pitchFamily="34" charset="0"/>
              </a:defRPr>
            </a:lvl5pPr>
            <a:lvl6pPr marL="2514600" indent="-228600" algn="r" eaLnBrk="0" fontAlgn="base" hangingPunct="0">
              <a:spcBef>
                <a:spcPct val="20000"/>
              </a:spcBef>
              <a:spcAft>
                <a:spcPct val="0"/>
              </a:spcAft>
              <a:defRPr sz="2400" baseline="-25000">
                <a:solidFill>
                  <a:srgbClr val="4D4D4D"/>
                </a:solidFill>
                <a:latin typeface="Eras Medium ITC" pitchFamily="34" charset="0"/>
              </a:defRPr>
            </a:lvl6pPr>
            <a:lvl7pPr marL="2971800" indent="-228600" algn="r" eaLnBrk="0" fontAlgn="base" hangingPunct="0">
              <a:spcBef>
                <a:spcPct val="20000"/>
              </a:spcBef>
              <a:spcAft>
                <a:spcPct val="0"/>
              </a:spcAft>
              <a:defRPr sz="2400" baseline="-25000">
                <a:solidFill>
                  <a:srgbClr val="4D4D4D"/>
                </a:solidFill>
                <a:latin typeface="Eras Medium ITC" pitchFamily="34" charset="0"/>
              </a:defRPr>
            </a:lvl7pPr>
            <a:lvl8pPr marL="3429000" indent="-228600" algn="r" eaLnBrk="0" fontAlgn="base" hangingPunct="0">
              <a:spcBef>
                <a:spcPct val="20000"/>
              </a:spcBef>
              <a:spcAft>
                <a:spcPct val="0"/>
              </a:spcAft>
              <a:defRPr sz="2400" baseline="-25000">
                <a:solidFill>
                  <a:srgbClr val="4D4D4D"/>
                </a:solidFill>
                <a:latin typeface="Eras Medium ITC" pitchFamily="34" charset="0"/>
              </a:defRPr>
            </a:lvl8pPr>
            <a:lvl9pPr marL="3886200" indent="-228600" algn="r" eaLnBrk="0" fontAlgn="base" hangingPunct="0">
              <a:spcBef>
                <a:spcPct val="20000"/>
              </a:spcBef>
              <a:spcAft>
                <a:spcPct val="0"/>
              </a:spcAft>
              <a:defRPr sz="2400" baseline="-25000">
                <a:solidFill>
                  <a:srgbClr val="4D4D4D"/>
                </a:solidFill>
                <a:latin typeface="Eras Medium ITC" pitchFamily="34" charset="0"/>
              </a:defRPr>
            </a:lvl9pPr>
          </a:lstStyle>
          <a:p>
            <a:pPr algn="ctr" eaLnBrk="1" hangingPunct="1">
              <a:spcBef>
                <a:spcPct val="0"/>
              </a:spcBef>
              <a:defRPr/>
            </a:pPr>
            <a:r>
              <a:rPr lang="en-US" sz="1500" b="1" baseline="0" dirty="0">
                <a:solidFill>
                  <a:schemeClr val="bg1"/>
                </a:solidFill>
                <a:latin typeface="Arial" charset="0"/>
              </a:rPr>
              <a:t>Click Here to Take the Test</a:t>
            </a:r>
          </a:p>
        </p:txBody>
      </p:sp>
      <p:sp>
        <p:nvSpPr>
          <p:cNvPr id="17" name="TextBox 16">
            <a:hlinkClick r:id="rId5"/>
            <a:extLst>
              <a:ext uri="{FF2B5EF4-FFF2-40B4-BE49-F238E27FC236}">
                <a16:creationId xmlns:a16="http://schemas.microsoft.com/office/drawing/2014/main" id="{55AE2244-D787-40D6-AAF6-8BEF1D8702A7}"/>
              </a:ext>
            </a:extLst>
          </p:cNvPr>
          <p:cNvSpPr txBox="1"/>
          <p:nvPr/>
        </p:nvSpPr>
        <p:spPr>
          <a:xfrm>
            <a:off x="6389497" y="4572000"/>
            <a:ext cx="3237831" cy="384707"/>
          </a:xfrm>
          <a:prstGeom prst="rect">
            <a:avLst/>
          </a:prstGeom>
          <a:noFill/>
          <a:ln>
            <a:noFill/>
          </a:ln>
        </p:spPr>
        <p:txBody>
          <a:bodyPr wrap="square" lIns="91428" tIns="45713" rIns="91428" bIns="45713" rtlCol="0">
            <a:spAutoFit/>
          </a:bodyPr>
          <a:lstStyle/>
          <a:p>
            <a:endParaRPr lang="en-CA" dirty="0"/>
          </a:p>
        </p:txBody>
      </p:sp>
      <p:sp>
        <p:nvSpPr>
          <p:cNvPr id="19" name="TextBox 18">
            <a:extLst>
              <a:ext uri="{FF2B5EF4-FFF2-40B4-BE49-F238E27FC236}">
                <a16:creationId xmlns:a16="http://schemas.microsoft.com/office/drawing/2014/main" id="{52F965C4-3F3C-46A8-941E-29DCE08595FB}"/>
              </a:ext>
            </a:extLst>
          </p:cNvPr>
          <p:cNvSpPr txBox="1"/>
          <p:nvPr/>
        </p:nvSpPr>
        <p:spPr>
          <a:xfrm>
            <a:off x="11341719" y="6276110"/>
            <a:ext cx="534194" cy="457200"/>
          </a:xfrm>
          <a:prstGeom prst="rect">
            <a:avLst/>
          </a:prstGeom>
          <a:solidFill>
            <a:schemeClr val="bg1"/>
          </a:solidFill>
        </p:spPr>
        <p:txBody>
          <a:bodyPr wrap="square" rtlCol="0">
            <a:spAutoFit/>
          </a:bodyPr>
          <a:lstStyle/>
          <a:p>
            <a:endParaRPr lang="en-CA" dirty="0"/>
          </a:p>
        </p:txBody>
      </p:sp>
      <p:pic>
        <p:nvPicPr>
          <p:cNvPr id="20" name="Picture 19">
            <a:extLst>
              <a:ext uri="{FF2B5EF4-FFF2-40B4-BE49-F238E27FC236}">
                <a16:creationId xmlns:a16="http://schemas.microsoft.com/office/drawing/2014/main" id="{DB080617-0338-47DF-A185-B2B0861DE399}"/>
              </a:ext>
            </a:extLst>
          </p:cNvPr>
          <p:cNvPicPr>
            <a:picLocks noChangeAspect="1"/>
          </p:cNvPicPr>
          <p:nvPr/>
        </p:nvPicPr>
        <p:blipFill>
          <a:blip r:embed="rId6"/>
          <a:stretch>
            <a:fillRect/>
          </a:stretch>
        </p:blipFill>
        <p:spPr>
          <a:xfrm>
            <a:off x="6423394" y="1631981"/>
            <a:ext cx="1585018" cy="1055169"/>
          </a:xfrm>
          <a:prstGeom prst="rect">
            <a:avLst/>
          </a:prstGeom>
        </p:spPr>
      </p:pic>
    </p:spTree>
    <p:extLst>
      <p:ext uri="{BB962C8B-B14F-4D97-AF65-F5344CB8AC3E}">
        <p14:creationId xmlns:p14="http://schemas.microsoft.com/office/powerpoint/2010/main" val="384386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E62-28BE-4E43-8C21-DEDF079FEC67}"/>
              </a:ext>
            </a:extLst>
          </p:cNvPr>
          <p:cNvSpPr>
            <a:spLocks noGrp="1"/>
          </p:cNvSpPr>
          <p:nvPr>
            <p:ph type="title"/>
          </p:nvPr>
        </p:nvSpPr>
        <p:spPr>
          <a:xfrm>
            <a:off x="595470" y="502920"/>
            <a:ext cx="10971689" cy="640080"/>
          </a:xfrm>
        </p:spPr>
        <p:txBody>
          <a:bodyPr/>
          <a:lstStyle/>
          <a:p>
            <a:r>
              <a:rPr lang="en-CA" sz="2800">
                <a:solidFill>
                  <a:schemeClr val="tx1">
                    <a:lumMod val="50000"/>
                    <a:lumOff val="50000"/>
                  </a:schemeClr>
                </a:solidFill>
              </a:rPr>
              <a:t>A Brief History of Aluminum Usage</a:t>
            </a:r>
            <a:endParaRPr lang="en-CA" sz="28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A2FBAEE4-C21A-4EEA-AE63-0140DFE47D87}"/>
              </a:ext>
            </a:extLst>
          </p:cNvPr>
          <p:cNvSpPr>
            <a:spLocks noGrp="1"/>
          </p:cNvSpPr>
          <p:nvPr>
            <p:ph sz="half" idx="1"/>
          </p:nvPr>
        </p:nvSpPr>
        <p:spPr>
          <a:xfrm>
            <a:off x="3642518" y="1600200"/>
            <a:ext cx="7924641" cy="4572000"/>
          </a:xfrm>
        </p:spPr>
        <p:txBody>
          <a:bodyPr lIns="274320" rIns="91440"/>
          <a:lstStyle/>
          <a:p>
            <a:r>
              <a:rPr lang="en-CA" sz="1600" dirty="0"/>
              <a:t>The Empire State Building, built in 1931, was the first building to use aluminium both in the basic structure and interior. In 1994, the 5,460 original badly deteriorated steel window frames were replaced with aluminum frames.</a:t>
            </a:r>
          </a:p>
          <a:p>
            <a:endParaRPr lang="en-CA" sz="1600" dirty="0"/>
          </a:p>
          <a:p>
            <a:r>
              <a:rPr lang="en-CA" sz="1600" dirty="0"/>
              <a:t>During a major energy retrofit in 2011 all of those aluminum frames were still in excellent condition and were kept in place and just the glazing was upgraded. </a:t>
            </a:r>
          </a:p>
          <a:p>
            <a:endParaRPr lang="en-CA" dirty="0"/>
          </a:p>
        </p:txBody>
      </p:sp>
      <p:pic>
        <p:nvPicPr>
          <p:cNvPr id="5" name="Picture 4" descr="A large tall tower with a clock on the side of a building&#10;&#10;Description automatically generated">
            <a:extLst>
              <a:ext uri="{FF2B5EF4-FFF2-40B4-BE49-F238E27FC236}">
                <a16:creationId xmlns:a16="http://schemas.microsoft.com/office/drawing/2014/main" id="{91B004E8-7511-4A29-A3A1-27028DAC0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58" y="1600200"/>
            <a:ext cx="3048000" cy="4572000"/>
          </a:xfrm>
          <a:prstGeom prst="rect">
            <a:avLst/>
          </a:prstGeom>
        </p:spPr>
      </p:pic>
    </p:spTree>
    <p:extLst>
      <p:ext uri="{BB962C8B-B14F-4D97-AF65-F5344CB8AC3E}">
        <p14:creationId xmlns:p14="http://schemas.microsoft.com/office/powerpoint/2010/main" val="2601264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Sustainable Building: &amp;#x0D;&amp;#x0A;From Concept to Design&amp;quot;&quot;/&gt;&lt;property id=&quot;20307&quot; value=&quot;256&quot;/&gt;&lt;/object&gt;&lt;object type=&quot;3&quot; unique_id=&quot;10005&quot;&gt;&lt;property id=&quot;20148&quot; value=&quot;5&quot;/&gt;&lt;property id=&quot;20300&quot; value=&quot;Slide 2 - &amp;quot;Sustainable Building: From Concept to Design&amp;quot;&quot;/&gt;&lt;property id=&quot;20307&quot; value=&quot;264&quot;/&gt;&lt;/object&gt;&lt;object type=&quot;3&quot; unique_id=&quot;10006&quot;&gt;&lt;property id=&quot;20148&quot; value=&quot;5&quot;/&gt;&lt;property id=&quot;20300&quot; value=&quot;Slide 3 - &amp;quot;How to use this Online Learning Course&amp;quot;&quot;/&gt;&lt;property id=&quot;20307&quot; value=&quot;265&quot;/&gt;&lt;/object&gt;&lt;object type=&quot;3&quot; unique_id=&quot;10007&quot;&gt;&lt;property id=&quot;20148&quot; value=&quot;5&quot;/&gt;&lt;property id=&quot;20300&quot; value=&quot;Slide 4 - &amp;quot;Learning Objectives&amp;quot;&quot;/&gt;&lt;property id=&quot;20307&quot; value=&quot;266&quot;/&gt;&lt;/object&gt;&lt;object type=&quot;3&quot; unique_id=&quot;10008&quot;&gt;&lt;property id=&quot;20148&quot; value=&quot;5&quot;/&gt;&lt;property id=&quot;20300&quot; value=&quot;Slide 5 - &amp;quot;Table of Contents&amp;quot;&quot;/&gt;&lt;property id=&quot;20307&quot; value=&quot;267&quot;/&gt;&lt;/object&gt;&lt;object type=&quot;3&quot; unique_id=&quot;10012&quot;&gt;&lt;property id=&quot;20148&quot; value=&quot;5&quot;/&gt;&lt;property id=&quot;20300&quot; value=&quot;Slide 12 - &amp;quot;Slide title goes here&amp;quot;&quot;/&gt;&lt;property id=&quot;20307&quot; value=&quot;262&quot;/&gt;&lt;/object&gt;&lt;object type=&quot;3&quot; unique_id=&quot;10014&quot;&gt;&lt;property id=&quot;20148&quot; value=&quot;5&quot;/&gt;&lt;property id=&quot;20300&quot; value=&quot;Slide 14 - &amp;quot;Conclusion of this program&amp;quot;&quot;/&gt;&lt;property id=&quot;20307&quot; value=&quot;271&quot;/&gt;&lt;/object&gt;&lt;object type=&quot;3&quot; unique_id=&quot;18069&quot;&gt;&lt;property id=&quot;20148&quot; value=&quot;5&quot;/&gt;&lt;property id=&quot;20300&quot; value=&quot;Slide 13 - &amp;quot;Course Evaluations&amp;quot;&quot;/&gt;&lt;property id=&quot;20307&quot; value=&quot;272&quot;/&gt;&lt;/object&gt;&lt;object type=&quot;3&quot; unique_id=&quot;18299&quot;&gt;&lt;property id=&quot;20148&quot; value=&quot;5&quot;/&gt;&lt;property id=&quot;20300&quot; value=&quot;Slide 6 - &amp;quot;Terms and Concepts&amp;quot;&quot;/&gt;&lt;property id=&quot;20307&quot; value=&quot;273&quot;/&gt;&lt;/object&gt;&lt;object type=&quot;3&quot; unique_id=&quot;18487&quot;&gt;&lt;property id=&quot;20148&quot; value=&quot;5&quot;/&gt;&lt;property id=&quot;20300&quot; value=&quot;Slide 7 - &amp;quot;Green / Sustainability &amp;quot;&quot;/&gt;&lt;property id=&quot;20307&quot; value=&quot;281&quot;/&gt;&lt;/object&gt;&lt;object type=&quot;3&quot; unique_id=&quot;18488&quot;&gt;&lt;property id=&quot;20148&quot; value=&quot;5&quot;/&gt;&lt;property id=&quot;20300&quot; value=&quot;Slide 8 - &amp;quot;Structure / Construction Site&amp;quot;&quot;/&gt;&lt;property id=&quot;20307&quot; value=&quot;276&quot;/&gt;&lt;/object&gt;&lt;object type=&quot;3&quot; unique_id=&quot;18489&quot;&gt;&lt;property id=&quot;20148&quot; value=&quot;5&quot;/&gt;&lt;property id=&quot;20300&quot; value=&quot;Slide 9 - &amp;quot;Renewable Energy / Energy Sources&amp;quot;&quot;/&gt;&lt;property id=&quot;20307&quot; value=&quot;277&quot;/&gt;&lt;/object&gt;&lt;object type=&quot;3&quot; unique_id=&quot;18490&quot;&gt;&lt;property id=&quot;20148&quot; value=&quot;5&quot;/&gt;&lt;property id=&quot;20300&quot; value=&quot;Slide 10 - &amp;quot;Wind Power&amp;quot;&quot;/&gt;&lt;property id=&quot;20307&quot; value=&quot;279&quot;/&gt;&lt;/object&gt;&lt;object type=&quot;3&quot; unique_id=&quot;18491&quot;&gt;&lt;property id=&quot;20148&quot; value=&quot;5&quot;/&gt;&lt;property id=&quot;20300&quot; value=&quot;Slide 11 - &amp;quot;Wind Turbines&amp;quot;&quot;/&gt;&lt;property id=&quot;20307&quot; value=&quot;28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10470</Words>
  <Application>Microsoft Office PowerPoint</Application>
  <PresentationFormat>Custom</PresentationFormat>
  <Paragraphs>548</Paragraphs>
  <Slides>84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84</vt:i4>
      </vt:variant>
    </vt:vector>
  </HeadingPairs>
  <TitlesOfParts>
    <vt:vector size="88" baseType="lpstr">
      <vt:lpstr>Arial</vt:lpstr>
      <vt:lpstr>Calibri</vt:lpstr>
      <vt:lpstr>Helvetica</vt:lpstr>
      <vt:lpstr>Office Theme</vt:lpstr>
      <vt:lpstr>PowerPoint Presentation</vt:lpstr>
      <vt:lpstr>The Aluminum Advantage in Fenestration</vt:lpstr>
      <vt:lpstr>PowerPoint Presentation</vt:lpstr>
      <vt:lpstr>How to Use This Online Learning Course</vt:lpstr>
      <vt:lpstr>Purpose and Learning Objectives</vt:lpstr>
      <vt:lpstr>Contents</vt:lpstr>
      <vt:lpstr>Getting To Know Today’s Aluminum Better</vt:lpstr>
      <vt:lpstr>A Brief History of Aluminum Usage</vt:lpstr>
      <vt:lpstr>A Brief History of Aluminum Usage</vt:lpstr>
      <vt:lpstr>Environmental Rehabilitation</vt:lpstr>
      <vt:lpstr>Recycling Aluminum</vt:lpstr>
      <vt:lpstr>Recycling Aluminum</vt:lpstr>
      <vt:lpstr>Aluminum Energy Usage Reductions</vt:lpstr>
      <vt:lpstr>Beneficial Attributes of Aluminum</vt:lpstr>
      <vt:lpstr>Beneficial Attributes of Aluminum</vt:lpstr>
      <vt:lpstr>Beneficial Attributes of Aluminum</vt:lpstr>
      <vt:lpstr>Aluminum Alloys</vt:lpstr>
      <vt:lpstr>Aluminum Alloys</vt:lpstr>
      <vt:lpstr>Aluminum Finishing</vt:lpstr>
      <vt:lpstr>Aluminum Finishing</vt:lpstr>
      <vt:lpstr>Aluminum Finishing</vt:lpstr>
      <vt:lpstr>Window Performance Considerations</vt:lpstr>
      <vt:lpstr>Window Performance Considerations</vt:lpstr>
      <vt:lpstr>Thermal Performance</vt:lpstr>
      <vt:lpstr>Thermal Performance</vt:lpstr>
      <vt:lpstr>Moisture Resistance</vt:lpstr>
      <vt:lpstr>Moisture Resistance</vt:lpstr>
      <vt:lpstr>Moisture Resistance</vt:lpstr>
      <vt:lpstr>Water Penetration</vt:lpstr>
      <vt:lpstr>Condensation Prevention</vt:lpstr>
      <vt:lpstr>Further Considerations</vt:lpstr>
      <vt:lpstr>Further Considerations</vt:lpstr>
      <vt:lpstr>PowerPoint Presentation</vt:lpstr>
      <vt:lpstr>PowerPoint Presentation</vt:lpstr>
      <vt:lpstr>Window Performance Standards</vt:lpstr>
      <vt:lpstr>Window Performance Standards</vt:lpstr>
      <vt:lpstr>Sample Performance Specification</vt:lpstr>
      <vt:lpstr>Energy Codes</vt:lpstr>
      <vt:lpstr>Energy Codes</vt:lpstr>
      <vt:lpstr>ASHRAE 2016 Energy Code</vt:lpstr>
      <vt:lpstr>2018 IECC Energy Code</vt:lpstr>
      <vt:lpstr>Thermal Performance of Insulated Glass Units (IGUs)</vt:lpstr>
      <vt:lpstr>Thermal Performance of IGUs</vt:lpstr>
      <vt:lpstr>Glazing Options</vt:lpstr>
      <vt:lpstr>Low-E Coated Glass</vt:lpstr>
      <vt:lpstr>Safety Glasses</vt:lpstr>
      <vt:lpstr>Other Glass Options</vt:lpstr>
      <vt:lpstr>Further Performance Factors</vt:lpstr>
      <vt:lpstr>Further Performance Factors</vt:lpstr>
      <vt:lpstr>Further Performance Factors</vt:lpstr>
      <vt:lpstr>Further Performance Factors</vt:lpstr>
      <vt:lpstr>Thermally Improved Extrusions</vt:lpstr>
      <vt:lpstr>Thermally Improved Extrusions</vt:lpstr>
      <vt:lpstr>Warm Edge Spacers</vt:lpstr>
      <vt:lpstr>Receptor Frames</vt:lpstr>
      <vt:lpstr>Compensation Channels</vt:lpstr>
      <vt:lpstr>Capillary and Breather Tubes</vt:lpstr>
      <vt:lpstr>PowerPoint Presentation</vt:lpstr>
      <vt:lpstr>PowerPoint Presentation</vt:lpstr>
      <vt:lpstr> Environmental Product Declarations (EPDs)  and Green Building Certification </vt:lpstr>
      <vt:lpstr>Environmental Product Declarations (EPDs)  EPDs and Green Building Certification </vt:lpstr>
      <vt:lpstr>Green Building Certification</vt:lpstr>
      <vt:lpstr>The LEED Program</vt:lpstr>
      <vt:lpstr>LEED Credits</vt:lpstr>
      <vt:lpstr>Achieving the Environmental Product Disclosure Credit</vt:lpstr>
      <vt:lpstr>Environmental Product Disclosures</vt:lpstr>
      <vt:lpstr>Further Credit Categories</vt:lpstr>
      <vt:lpstr>Further Accreditations</vt:lpstr>
      <vt:lpstr>PowerPoint Presentation</vt:lpstr>
      <vt:lpstr>PowerPoint Presentation</vt:lpstr>
      <vt:lpstr>Case Study: 1101 Connecticut St.  San Francisco </vt:lpstr>
      <vt:lpstr>1101 Connecticut St.</vt:lpstr>
      <vt:lpstr>1101 Connecticut St.</vt:lpstr>
      <vt:lpstr>1101 Connecticut St.</vt:lpstr>
      <vt:lpstr>1101 Connecticut</vt:lpstr>
      <vt:lpstr>1101 Connecticut</vt:lpstr>
      <vt:lpstr>1101 Connecticut St. Window Performance Requirements</vt:lpstr>
      <vt:lpstr>1101 Connecticut St. Window Performance Requirements</vt:lpstr>
      <vt:lpstr>1101 Connecticut St.</vt:lpstr>
      <vt:lpstr>Summary and Resources</vt:lpstr>
      <vt:lpstr>Summary</vt:lpstr>
      <vt:lpstr>Resources</vt:lpstr>
      <vt:lpstr>Resources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Pollard</dc:creator>
  <cp:lastModifiedBy>Randy Agno</cp:lastModifiedBy>
  <cp:revision>32</cp:revision>
  <dcterms:created xsi:type="dcterms:W3CDTF">2020-06-28T20:02:41Z</dcterms:created>
  <dcterms:modified xsi:type="dcterms:W3CDTF">2020-07-04T16:15:11Z</dcterms:modified>
</cp:coreProperties>
</file>